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12" r:id="rId3"/>
    <p:sldId id="282" r:id="rId4"/>
    <p:sldId id="311" r:id="rId5"/>
    <p:sldId id="262" r:id="rId6"/>
    <p:sldId id="263" r:id="rId7"/>
    <p:sldId id="264" r:id="rId8"/>
    <p:sldId id="272" r:id="rId9"/>
    <p:sldId id="278" r:id="rId10"/>
    <p:sldId id="322" r:id="rId11"/>
    <p:sldId id="281" r:id="rId12"/>
    <p:sldId id="290" r:id="rId13"/>
    <p:sldId id="275" r:id="rId14"/>
    <p:sldId id="323" r:id="rId15"/>
    <p:sldId id="324" r:id="rId16"/>
    <p:sldId id="325" r:id="rId17"/>
    <p:sldId id="326" r:id="rId18"/>
    <p:sldId id="327" r:id="rId19"/>
    <p:sldId id="328" r:id="rId20"/>
    <p:sldId id="329" r:id="rId21"/>
    <p:sldId id="330" r:id="rId22"/>
    <p:sldId id="331" r:id="rId23"/>
    <p:sldId id="332" r:id="rId24"/>
    <p:sldId id="303" r:id="rId25"/>
    <p:sldId id="304" r:id="rId26"/>
    <p:sldId id="305" r:id="rId27"/>
    <p:sldId id="289" r:id="rId28"/>
    <p:sldId id="306" r:id="rId29"/>
    <p:sldId id="309" r:id="rId30"/>
    <p:sldId id="307" r:id="rId31"/>
    <p:sldId id="276" r:id="rId32"/>
    <p:sldId id="310" r:id="rId33"/>
    <p:sldId id="288" r:id="rId34"/>
    <p:sldId id="314" r:id="rId35"/>
    <p:sldId id="313" r:id="rId36"/>
    <p:sldId id="315" r:id="rId37"/>
    <p:sldId id="319" r:id="rId38"/>
    <p:sldId id="321" r:id="rId39"/>
    <p:sldId id="318" r:id="rId40"/>
  </p:sldIdLst>
  <p:sldSz cx="9144000" cy="6858000" type="screen4x3"/>
  <p:notesSz cx="6888163" cy="10020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de-AT"/>
          </a:p>
        </p:txBody>
      </p:sp>
      <p:sp>
        <p:nvSpPr>
          <p:cNvPr id="3" name="Datumsplatzhalt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5D3CBE2C-31AC-4302-A37D-7B88623C4A06}" type="datetimeFigureOut">
              <a:rPr lang="de-AT" smtClean="0"/>
              <a:t>05.11.2016</a:t>
            </a:fld>
            <a:endParaRPr lang="de-AT"/>
          </a:p>
        </p:txBody>
      </p:sp>
      <p:sp>
        <p:nvSpPr>
          <p:cNvPr id="4" name="Fußzeilenplatzhalt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de-AT"/>
          </a:p>
        </p:txBody>
      </p:sp>
      <p:sp>
        <p:nvSpPr>
          <p:cNvPr id="5" name="Foliennummernplatzhalt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B74FE480-6D25-4A5A-B1AA-6CDEDCB8638C}" type="slidenum">
              <a:rPr lang="de-AT" smtClean="0"/>
              <a:t>‹Nr.›</a:t>
            </a:fld>
            <a:endParaRPr lang="de-AT"/>
          </a:p>
        </p:txBody>
      </p:sp>
    </p:spTree>
    <p:extLst>
      <p:ext uri="{BB962C8B-B14F-4D97-AF65-F5344CB8AC3E}">
        <p14:creationId xmlns:p14="http://schemas.microsoft.com/office/powerpoint/2010/main" val="3551704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de-AT"/>
          </a:p>
        </p:txBody>
      </p:sp>
      <p:sp>
        <p:nvSpPr>
          <p:cNvPr id="3" name="Datumsplatzhalt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7B925915-8943-444D-B770-253D97359757}" type="datetimeFigureOut">
              <a:rPr lang="de-AT" smtClean="0"/>
              <a:t>05.11.2016</a:t>
            </a:fld>
            <a:endParaRPr lang="de-AT"/>
          </a:p>
        </p:txBody>
      </p:sp>
      <p:sp>
        <p:nvSpPr>
          <p:cNvPr id="4" name="Folienbildplatzhalt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de-AT"/>
          </a:p>
        </p:txBody>
      </p:sp>
      <p:sp>
        <p:nvSpPr>
          <p:cNvPr id="5" name="Notizenplatzhalt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de-AT"/>
          </a:p>
        </p:txBody>
      </p:sp>
      <p:sp>
        <p:nvSpPr>
          <p:cNvPr id="7" name="Foliennummernplatzhalt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3A068DA5-712E-4FB4-99A1-1956DC6B93C4}" type="slidenum">
              <a:rPr lang="de-AT" smtClean="0"/>
              <a:t>‹Nr.›</a:t>
            </a:fld>
            <a:endParaRPr lang="de-AT"/>
          </a:p>
        </p:txBody>
      </p:sp>
    </p:spTree>
    <p:extLst>
      <p:ext uri="{BB962C8B-B14F-4D97-AF65-F5344CB8AC3E}">
        <p14:creationId xmlns:p14="http://schemas.microsoft.com/office/powerpoint/2010/main" val="104401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49C9D2CB-9BAF-4C4F-BE00-9C9ED2FC23EB}" type="slidenum">
              <a:rPr lang="de-AT" smtClean="0"/>
              <a:t>10</a:t>
            </a:fld>
            <a:endParaRPr lang="de-AT"/>
          </a:p>
        </p:txBody>
      </p:sp>
    </p:spTree>
    <p:extLst>
      <p:ext uri="{BB962C8B-B14F-4D97-AF65-F5344CB8AC3E}">
        <p14:creationId xmlns:p14="http://schemas.microsoft.com/office/powerpoint/2010/main" val="183096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14C67376-1327-4A8E-BA84-75D27AEA2069}" type="datetime1">
              <a:rPr lang="de-AT" smtClean="0"/>
              <a:t>05.11.2016</a:t>
            </a:fld>
            <a:endParaRPr lang="de-AT"/>
          </a:p>
        </p:txBody>
      </p:sp>
      <p:sp>
        <p:nvSpPr>
          <p:cNvPr id="5" name="Fußzeilenplatzhalter 4"/>
          <p:cNvSpPr>
            <a:spLocks noGrp="1"/>
          </p:cNvSpPr>
          <p:nvPr>
            <p:ph type="ftr" sz="quarter" idx="11"/>
          </p:nvPr>
        </p:nvSpPr>
        <p:spPr/>
        <p:txBody>
          <a:bodyPr/>
          <a:lstStyle/>
          <a:p>
            <a:r>
              <a:rPr lang="de-AT" smtClean="0"/>
              <a:t>Mag. Dr. Helene Miklas</a:t>
            </a:r>
            <a:endParaRPr lang="de-AT"/>
          </a:p>
        </p:txBody>
      </p:sp>
      <p:sp>
        <p:nvSpPr>
          <p:cNvPr id="6" name="Foliennummernplatzhalter 5"/>
          <p:cNvSpPr>
            <a:spLocks noGrp="1"/>
          </p:cNvSpPr>
          <p:nvPr>
            <p:ph type="sldNum" sz="quarter" idx="12"/>
          </p:nvPr>
        </p:nvSpPr>
        <p:spPr/>
        <p:txBody>
          <a:bodyPr/>
          <a:lstStyle/>
          <a:p>
            <a:fld id="{6E05A566-8459-4EA9-B66B-46E2F555FCB8}" type="slidenum">
              <a:rPr lang="de-AT" smtClean="0"/>
              <a:t>‹Nr.›</a:t>
            </a:fld>
            <a:endParaRPr lang="de-AT"/>
          </a:p>
        </p:txBody>
      </p:sp>
    </p:spTree>
    <p:extLst>
      <p:ext uri="{BB962C8B-B14F-4D97-AF65-F5344CB8AC3E}">
        <p14:creationId xmlns:p14="http://schemas.microsoft.com/office/powerpoint/2010/main" val="34182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319DCBA-DFD7-4691-A91F-F6476275338F}" type="datetime1">
              <a:rPr lang="de-AT" smtClean="0"/>
              <a:t>05.11.2016</a:t>
            </a:fld>
            <a:endParaRPr lang="de-AT"/>
          </a:p>
        </p:txBody>
      </p:sp>
      <p:sp>
        <p:nvSpPr>
          <p:cNvPr id="5" name="Fußzeilenplatzhalter 4"/>
          <p:cNvSpPr>
            <a:spLocks noGrp="1"/>
          </p:cNvSpPr>
          <p:nvPr>
            <p:ph type="ftr" sz="quarter" idx="11"/>
          </p:nvPr>
        </p:nvSpPr>
        <p:spPr/>
        <p:txBody>
          <a:bodyPr/>
          <a:lstStyle/>
          <a:p>
            <a:r>
              <a:rPr lang="de-AT" smtClean="0"/>
              <a:t>Mag. Dr. Helene Miklas</a:t>
            </a:r>
            <a:endParaRPr lang="de-AT"/>
          </a:p>
        </p:txBody>
      </p:sp>
      <p:sp>
        <p:nvSpPr>
          <p:cNvPr id="6" name="Foliennummernplatzhalter 5"/>
          <p:cNvSpPr>
            <a:spLocks noGrp="1"/>
          </p:cNvSpPr>
          <p:nvPr>
            <p:ph type="sldNum" sz="quarter" idx="12"/>
          </p:nvPr>
        </p:nvSpPr>
        <p:spPr/>
        <p:txBody>
          <a:bodyPr/>
          <a:lstStyle/>
          <a:p>
            <a:fld id="{6E05A566-8459-4EA9-B66B-46E2F555FCB8}" type="slidenum">
              <a:rPr lang="de-AT" smtClean="0"/>
              <a:t>‹Nr.›</a:t>
            </a:fld>
            <a:endParaRPr lang="de-AT"/>
          </a:p>
        </p:txBody>
      </p:sp>
    </p:spTree>
    <p:extLst>
      <p:ext uri="{BB962C8B-B14F-4D97-AF65-F5344CB8AC3E}">
        <p14:creationId xmlns:p14="http://schemas.microsoft.com/office/powerpoint/2010/main" val="153401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359AF15C-F6D3-4807-AF30-BA2CFDC1E216}" type="datetime1">
              <a:rPr lang="de-AT" smtClean="0"/>
              <a:t>05.11.2016</a:t>
            </a:fld>
            <a:endParaRPr lang="de-AT"/>
          </a:p>
        </p:txBody>
      </p:sp>
      <p:sp>
        <p:nvSpPr>
          <p:cNvPr id="5" name="Fußzeilenplatzhalter 4"/>
          <p:cNvSpPr>
            <a:spLocks noGrp="1"/>
          </p:cNvSpPr>
          <p:nvPr>
            <p:ph type="ftr" sz="quarter" idx="11"/>
          </p:nvPr>
        </p:nvSpPr>
        <p:spPr/>
        <p:txBody>
          <a:bodyPr/>
          <a:lstStyle/>
          <a:p>
            <a:r>
              <a:rPr lang="de-AT" smtClean="0"/>
              <a:t>Mag. Dr. Helene Miklas</a:t>
            </a:r>
            <a:endParaRPr lang="de-AT"/>
          </a:p>
        </p:txBody>
      </p:sp>
      <p:sp>
        <p:nvSpPr>
          <p:cNvPr id="6" name="Foliennummernplatzhalter 5"/>
          <p:cNvSpPr>
            <a:spLocks noGrp="1"/>
          </p:cNvSpPr>
          <p:nvPr>
            <p:ph type="sldNum" sz="quarter" idx="12"/>
          </p:nvPr>
        </p:nvSpPr>
        <p:spPr/>
        <p:txBody>
          <a:bodyPr/>
          <a:lstStyle/>
          <a:p>
            <a:fld id="{6E05A566-8459-4EA9-B66B-46E2F555FCB8}" type="slidenum">
              <a:rPr lang="de-AT" smtClean="0"/>
              <a:t>‹Nr.›</a:t>
            </a:fld>
            <a:endParaRPr lang="de-AT"/>
          </a:p>
        </p:txBody>
      </p:sp>
    </p:spTree>
    <p:extLst>
      <p:ext uri="{BB962C8B-B14F-4D97-AF65-F5344CB8AC3E}">
        <p14:creationId xmlns:p14="http://schemas.microsoft.com/office/powerpoint/2010/main" val="88499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3F799840-C0AB-485F-B2A2-A79781F99172}" type="datetime1">
              <a:rPr lang="de-AT" smtClean="0"/>
              <a:t>05.11.2016</a:t>
            </a:fld>
            <a:endParaRPr lang="de-AT"/>
          </a:p>
        </p:txBody>
      </p:sp>
      <p:sp>
        <p:nvSpPr>
          <p:cNvPr id="5" name="Fußzeilenplatzhalter 4"/>
          <p:cNvSpPr>
            <a:spLocks noGrp="1"/>
          </p:cNvSpPr>
          <p:nvPr>
            <p:ph type="ftr" sz="quarter" idx="11"/>
          </p:nvPr>
        </p:nvSpPr>
        <p:spPr/>
        <p:txBody>
          <a:bodyPr/>
          <a:lstStyle/>
          <a:p>
            <a:r>
              <a:rPr lang="de-AT" smtClean="0"/>
              <a:t>Mag. Dr. Helene Miklas</a:t>
            </a:r>
            <a:endParaRPr lang="de-AT"/>
          </a:p>
        </p:txBody>
      </p:sp>
      <p:sp>
        <p:nvSpPr>
          <p:cNvPr id="6" name="Foliennummernplatzhalter 5"/>
          <p:cNvSpPr>
            <a:spLocks noGrp="1"/>
          </p:cNvSpPr>
          <p:nvPr>
            <p:ph type="sldNum" sz="quarter" idx="12"/>
          </p:nvPr>
        </p:nvSpPr>
        <p:spPr/>
        <p:txBody>
          <a:bodyPr/>
          <a:lstStyle/>
          <a:p>
            <a:fld id="{6E05A566-8459-4EA9-B66B-46E2F555FCB8}" type="slidenum">
              <a:rPr lang="de-AT" smtClean="0"/>
              <a:t>‹Nr.›</a:t>
            </a:fld>
            <a:endParaRPr lang="de-AT"/>
          </a:p>
        </p:txBody>
      </p:sp>
    </p:spTree>
    <p:extLst>
      <p:ext uri="{BB962C8B-B14F-4D97-AF65-F5344CB8AC3E}">
        <p14:creationId xmlns:p14="http://schemas.microsoft.com/office/powerpoint/2010/main" val="279390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DE5A56B-84E8-4E2A-9570-939E3AE7EE16}" type="datetime1">
              <a:rPr lang="de-AT" smtClean="0"/>
              <a:t>05.11.2016</a:t>
            </a:fld>
            <a:endParaRPr lang="de-AT"/>
          </a:p>
        </p:txBody>
      </p:sp>
      <p:sp>
        <p:nvSpPr>
          <p:cNvPr id="5" name="Fußzeilenplatzhalter 4"/>
          <p:cNvSpPr>
            <a:spLocks noGrp="1"/>
          </p:cNvSpPr>
          <p:nvPr>
            <p:ph type="ftr" sz="quarter" idx="11"/>
          </p:nvPr>
        </p:nvSpPr>
        <p:spPr/>
        <p:txBody>
          <a:bodyPr/>
          <a:lstStyle/>
          <a:p>
            <a:r>
              <a:rPr lang="de-AT" smtClean="0"/>
              <a:t>Mag. Dr. Helene Miklas</a:t>
            </a:r>
            <a:endParaRPr lang="de-AT"/>
          </a:p>
        </p:txBody>
      </p:sp>
      <p:sp>
        <p:nvSpPr>
          <p:cNvPr id="6" name="Foliennummernplatzhalter 5"/>
          <p:cNvSpPr>
            <a:spLocks noGrp="1"/>
          </p:cNvSpPr>
          <p:nvPr>
            <p:ph type="sldNum" sz="quarter" idx="12"/>
          </p:nvPr>
        </p:nvSpPr>
        <p:spPr/>
        <p:txBody>
          <a:bodyPr/>
          <a:lstStyle/>
          <a:p>
            <a:fld id="{6E05A566-8459-4EA9-B66B-46E2F555FCB8}" type="slidenum">
              <a:rPr lang="de-AT" smtClean="0"/>
              <a:t>‹Nr.›</a:t>
            </a:fld>
            <a:endParaRPr lang="de-AT"/>
          </a:p>
        </p:txBody>
      </p:sp>
    </p:spTree>
    <p:extLst>
      <p:ext uri="{BB962C8B-B14F-4D97-AF65-F5344CB8AC3E}">
        <p14:creationId xmlns:p14="http://schemas.microsoft.com/office/powerpoint/2010/main" val="289849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2F111118-55B0-477E-925B-9AB12F797423}" type="datetime1">
              <a:rPr lang="de-AT" smtClean="0"/>
              <a:t>05.11.2016</a:t>
            </a:fld>
            <a:endParaRPr lang="de-AT"/>
          </a:p>
        </p:txBody>
      </p:sp>
      <p:sp>
        <p:nvSpPr>
          <p:cNvPr id="6" name="Fußzeilenplatzhalter 5"/>
          <p:cNvSpPr>
            <a:spLocks noGrp="1"/>
          </p:cNvSpPr>
          <p:nvPr>
            <p:ph type="ftr" sz="quarter" idx="11"/>
          </p:nvPr>
        </p:nvSpPr>
        <p:spPr/>
        <p:txBody>
          <a:bodyPr/>
          <a:lstStyle/>
          <a:p>
            <a:r>
              <a:rPr lang="de-AT" smtClean="0"/>
              <a:t>Mag. Dr. Helene Miklas</a:t>
            </a:r>
            <a:endParaRPr lang="de-AT"/>
          </a:p>
        </p:txBody>
      </p:sp>
      <p:sp>
        <p:nvSpPr>
          <p:cNvPr id="7" name="Foliennummernplatzhalter 6"/>
          <p:cNvSpPr>
            <a:spLocks noGrp="1"/>
          </p:cNvSpPr>
          <p:nvPr>
            <p:ph type="sldNum" sz="quarter" idx="12"/>
          </p:nvPr>
        </p:nvSpPr>
        <p:spPr/>
        <p:txBody>
          <a:bodyPr/>
          <a:lstStyle/>
          <a:p>
            <a:fld id="{6E05A566-8459-4EA9-B66B-46E2F555FCB8}" type="slidenum">
              <a:rPr lang="de-AT" smtClean="0"/>
              <a:t>‹Nr.›</a:t>
            </a:fld>
            <a:endParaRPr lang="de-AT"/>
          </a:p>
        </p:txBody>
      </p:sp>
    </p:spTree>
    <p:extLst>
      <p:ext uri="{BB962C8B-B14F-4D97-AF65-F5344CB8AC3E}">
        <p14:creationId xmlns:p14="http://schemas.microsoft.com/office/powerpoint/2010/main" val="302713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128818FB-9A89-489F-A4D4-9912717737E3}" type="datetime1">
              <a:rPr lang="de-AT" smtClean="0"/>
              <a:t>05.11.2016</a:t>
            </a:fld>
            <a:endParaRPr lang="de-AT"/>
          </a:p>
        </p:txBody>
      </p:sp>
      <p:sp>
        <p:nvSpPr>
          <p:cNvPr id="8" name="Fußzeilenplatzhalter 7"/>
          <p:cNvSpPr>
            <a:spLocks noGrp="1"/>
          </p:cNvSpPr>
          <p:nvPr>
            <p:ph type="ftr" sz="quarter" idx="11"/>
          </p:nvPr>
        </p:nvSpPr>
        <p:spPr/>
        <p:txBody>
          <a:bodyPr/>
          <a:lstStyle/>
          <a:p>
            <a:r>
              <a:rPr lang="de-AT" smtClean="0"/>
              <a:t>Mag. Dr. Helene Miklas</a:t>
            </a:r>
            <a:endParaRPr lang="de-AT"/>
          </a:p>
        </p:txBody>
      </p:sp>
      <p:sp>
        <p:nvSpPr>
          <p:cNvPr id="9" name="Foliennummernplatzhalter 8"/>
          <p:cNvSpPr>
            <a:spLocks noGrp="1"/>
          </p:cNvSpPr>
          <p:nvPr>
            <p:ph type="sldNum" sz="quarter" idx="12"/>
          </p:nvPr>
        </p:nvSpPr>
        <p:spPr/>
        <p:txBody>
          <a:bodyPr/>
          <a:lstStyle/>
          <a:p>
            <a:fld id="{6E05A566-8459-4EA9-B66B-46E2F555FCB8}" type="slidenum">
              <a:rPr lang="de-AT" smtClean="0"/>
              <a:t>‹Nr.›</a:t>
            </a:fld>
            <a:endParaRPr lang="de-AT"/>
          </a:p>
        </p:txBody>
      </p:sp>
    </p:spTree>
    <p:extLst>
      <p:ext uri="{BB962C8B-B14F-4D97-AF65-F5344CB8AC3E}">
        <p14:creationId xmlns:p14="http://schemas.microsoft.com/office/powerpoint/2010/main" val="3545544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A97A59F8-1E06-44A1-AC35-CD1E3E8ECACF}" type="datetime1">
              <a:rPr lang="de-AT" smtClean="0"/>
              <a:t>05.11.2016</a:t>
            </a:fld>
            <a:endParaRPr lang="de-AT"/>
          </a:p>
        </p:txBody>
      </p:sp>
      <p:sp>
        <p:nvSpPr>
          <p:cNvPr id="4" name="Fußzeilenplatzhalter 3"/>
          <p:cNvSpPr>
            <a:spLocks noGrp="1"/>
          </p:cNvSpPr>
          <p:nvPr>
            <p:ph type="ftr" sz="quarter" idx="11"/>
          </p:nvPr>
        </p:nvSpPr>
        <p:spPr/>
        <p:txBody>
          <a:bodyPr/>
          <a:lstStyle/>
          <a:p>
            <a:r>
              <a:rPr lang="de-AT" smtClean="0"/>
              <a:t>Mag. Dr. Helene Miklas</a:t>
            </a:r>
            <a:endParaRPr lang="de-AT"/>
          </a:p>
        </p:txBody>
      </p:sp>
      <p:sp>
        <p:nvSpPr>
          <p:cNvPr id="5" name="Foliennummernplatzhalter 4"/>
          <p:cNvSpPr>
            <a:spLocks noGrp="1"/>
          </p:cNvSpPr>
          <p:nvPr>
            <p:ph type="sldNum" sz="quarter" idx="12"/>
          </p:nvPr>
        </p:nvSpPr>
        <p:spPr/>
        <p:txBody>
          <a:bodyPr/>
          <a:lstStyle/>
          <a:p>
            <a:fld id="{6E05A566-8459-4EA9-B66B-46E2F555FCB8}" type="slidenum">
              <a:rPr lang="de-AT" smtClean="0"/>
              <a:t>‹Nr.›</a:t>
            </a:fld>
            <a:endParaRPr lang="de-AT"/>
          </a:p>
        </p:txBody>
      </p:sp>
    </p:spTree>
    <p:extLst>
      <p:ext uri="{BB962C8B-B14F-4D97-AF65-F5344CB8AC3E}">
        <p14:creationId xmlns:p14="http://schemas.microsoft.com/office/powerpoint/2010/main" val="97909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23AD5B2-AE09-4A40-B0FD-B6B8E66EDE70}" type="datetime1">
              <a:rPr lang="de-AT" smtClean="0"/>
              <a:t>05.11.2016</a:t>
            </a:fld>
            <a:endParaRPr lang="de-AT"/>
          </a:p>
        </p:txBody>
      </p:sp>
      <p:sp>
        <p:nvSpPr>
          <p:cNvPr id="3" name="Fußzeilenplatzhalter 2"/>
          <p:cNvSpPr>
            <a:spLocks noGrp="1"/>
          </p:cNvSpPr>
          <p:nvPr>
            <p:ph type="ftr" sz="quarter" idx="11"/>
          </p:nvPr>
        </p:nvSpPr>
        <p:spPr/>
        <p:txBody>
          <a:bodyPr/>
          <a:lstStyle/>
          <a:p>
            <a:r>
              <a:rPr lang="de-AT" smtClean="0"/>
              <a:t>Mag. Dr. Helene Miklas</a:t>
            </a:r>
            <a:endParaRPr lang="de-AT"/>
          </a:p>
        </p:txBody>
      </p:sp>
      <p:sp>
        <p:nvSpPr>
          <p:cNvPr id="4" name="Foliennummernplatzhalter 3"/>
          <p:cNvSpPr>
            <a:spLocks noGrp="1"/>
          </p:cNvSpPr>
          <p:nvPr>
            <p:ph type="sldNum" sz="quarter" idx="12"/>
          </p:nvPr>
        </p:nvSpPr>
        <p:spPr/>
        <p:txBody>
          <a:bodyPr/>
          <a:lstStyle/>
          <a:p>
            <a:fld id="{6E05A566-8459-4EA9-B66B-46E2F555FCB8}" type="slidenum">
              <a:rPr lang="de-AT" smtClean="0"/>
              <a:t>‹Nr.›</a:t>
            </a:fld>
            <a:endParaRPr lang="de-AT"/>
          </a:p>
        </p:txBody>
      </p:sp>
    </p:spTree>
    <p:extLst>
      <p:ext uri="{BB962C8B-B14F-4D97-AF65-F5344CB8AC3E}">
        <p14:creationId xmlns:p14="http://schemas.microsoft.com/office/powerpoint/2010/main" val="1756165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66AEAD1-2904-4599-9DD7-386544D5FEAE}" type="datetime1">
              <a:rPr lang="de-AT" smtClean="0"/>
              <a:t>05.11.2016</a:t>
            </a:fld>
            <a:endParaRPr lang="de-AT"/>
          </a:p>
        </p:txBody>
      </p:sp>
      <p:sp>
        <p:nvSpPr>
          <p:cNvPr id="6" name="Fußzeilenplatzhalter 5"/>
          <p:cNvSpPr>
            <a:spLocks noGrp="1"/>
          </p:cNvSpPr>
          <p:nvPr>
            <p:ph type="ftr" sz="quarter" idx="11"/>
          </p:nvPr>
        </p:nvSpPr>
        <p:spPr/>
        <p:txBody>
          <a:bodyPr/>
          <a:lstStyle/>
          <a:p>
            <a:r>
              <a:rPr lang="de-AT" smtClean="0"/>
              <a:t>Mag. Dr. Helene Miklas</a:t>
            </a:r>
            <a:endParaRPr lang="de-AT"/>
          </a:p>
        </p:txBody>
      </p:sp>
      <p:sp>
        <p:nvSpPr>
          <p:cNvPr id="7" name="Foliennummernplatzhalter 6"/>
          <p:cNvSpPr>
            <a:spLocks noGrp="1"/>
          </p:cNvSpPr>
          <p:nvPr>
            <p:ph type="sldNum" sz="quarter" idx="12"/>
          </p:nvPr>
        </p:nvSpPr>
        <p:spPr/>
        <p:txBody>
          <a:bodyPr/>
          <a:lstStyle/>
          <a:p>
            <a:fld id="{6E05A566-8459-4EA9-B66B-46E2F555FCB8}" type="slidenum">
              <a:rPr lang="de-AT" smtClean="0"/>
              <a:t>‹Nr.›</a:t>
            </a:fld>
            <a:endParaRPr lang="de-AT"/>
          </a:p>
        </p:txBody>
      </p:sp>
    </p:spTree>
    <p:extLst>
      <p:ext uri="{BB962C8B-B14F-4D97-AF65-F5344CB8AC3E}">
        <p14:creationId xmlns:p14="http://schemas.microsoft.com/office/powerpoint/2010/main" val="219435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D6C6291-409C-4201-8133-156F8C0BB4DA}" type="datetime1">
              <a:rPr lang="de-AT" smtClean="0"/>
              <a:t>05.11.2016</a:t>
            </a:fld>
            <a:endParaRPr lang="de-AT"/>
          </a:p>
        </p:txBody>
      </p:sp>
      <p:sp>
        <p:nvSpPr>
          <p:cNvPr id="6" name="Fußzeilenplatzhalter 5"/>
          <p:cNvSpPr>
            <a:spLocks noGrp="1"/>
          </p:cNvSpPr>
          <p:nvPr>
            <p:ph type="ftr" sz="quarter" idx="11"/>
          </p:nvPr>
        </p:nvSpPr>
        <p:spPr/>
        <p:txBody>
          <a:bodyPr/>
          <a:lstStyle/>
          <a:p>
            <a:r>
              <a:rPr lang="de-AT" smtClean="0"/>
              <a:t>Mag. Dr. Helene Miklas</a:t>
            </a:r>
            <a:endParaRPr lang="de-AT"/>
          </a:p>
        </p:txBody>
      </p:sp>
      <p:sp>
        <p:nvSpPr>
          <p:cNvPr id="7" name="Foliennummernplatzhalter 6"/>
          <p:cNvSpPr>
            <a:spLocks noGrp="1"/>
          </p:cNvSpPr>
          <p:nvPr>
            <p:ph type="sldNum" sz="quarter" idx="12"/>
          </p:nvPr>
        </p:nvSpPr>
        <p:spPr/>
        <p:txBody>
          <a:bodyPr/>
          <a:lstStyle/>
          <a:p>
            <a:fld id="{6E05A566-8459-4EA9-B66B-46E2F555FCB8}" type="slidenum">
              <a:rPr lang="de-AT" smtClean="0"/>
              <a:t>‹Nr.›</a:t>
            </a:fld>
            <a:endParaRPr lang="de-AT"/>
          </a:p>
        </p:txBody>
      </p:sp>
    </p:spTree>
    <p:extLst>
      <p:ext uri="{BB962C8B-B14F-4D97-AF65-F5344CB8AC3E}">
        <p14:creationId xmlns:p14="http://schemas.microsoft.com/office/powerpoint/2010/main" val="14142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22936-FEC4-4C9B-9D2B-4E985906E741}" type="datetime1">
              <a:rPr lang="de-AT" smtClean="0"/>
              <a:t>05.11.2016</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smtClean="0"/>
              <a:t>Mag. Dr. Helene Miklas</a:t>
            </a: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5A566-8459-4EA9-B66B-46E2F555FCB8}" type="slidenum">
              <a:rPr lang="de-AT" smtClean="0"/>
              <a:t>‹Nr.›</a:t>
            </a:fld>
            <a:endParaRPr lang="de-AT"/>
          </a:p>
        </p:txBody>
      </p:sp>
    </p:spTree>
    <p:extLst>
      <p:ext uri="{BB962C8B-B14F-4D97-AF65-F5344CB8AC3E}">
        <p14:creationId xmlns:p14="http://schemas.microsoft.com/office/powerpoint/2010/main" val="2524587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integral.co.at/de/sinus/milieus_at.php" TargetMode="External"/><Relationship Id="rId2" Type="http://schemas.openxmlformats.org/officeDocument/2006/relationships/hyperlink" Target="http://www.tibs.at/content/die-erste-%C3%B6sterreichische-sinus-milieu-jugendstudie-2013-jugend-%C3%B6sterreich" TargetMode="External"/><Relationship Id="rId1" Type="http://schemas.openxmlformats.org/officeDocument/2006/relationships/slideLayout" Target="../slideLayouts/slideLayout2.xml"/><Relationship Id="rId4" Type="http://schemas.openxmlformats.org/officeDocument/2006/relationships/hyperlink" Target="http://www.sinus-akademie.de/fileadmin/user_files/Wie_ticken_Jugendliche_2016/Presse/%C3%96ffentlicher_Foliensatz_u18_2016.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vditz.de/fileadmin/media/VDI_Band_102_C1.pdf" TargetMode="External"/><Relationship Id="rId2" Type="http://schemas.openxmlformats.org/officeDocument/2006/relationships/hyperlink" Target="http://www.vditz.de/fileadmin/media/VDI_Band_100_C1.pdf" TargetMode="External"/><Relationship Id="rId1" Type="http://schemas.openxmlformats.org/officeDocument/2006/relationships/slideLayout" Target="../slideLayouts/slideLayout7.xml"/><Relationship Id="rId4" Type="http://schemas.openxmlformats.org/officeDocument/2006/relationships/hyperlink" Target="https://www.youtube.com/watch?v=aPyQVllBF9Q"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bpb.de/gesellschaft/migration/kurzdossiers/227503/zivilgesellschaftliches-engagement" TargetMode="External"/><Relationship Id="rId2" Type="http://schemas.openxmlformats.org/officeDocument/2006/relationships/hyperlink" Target="http://www.wissenistmanz.at/wissenplus/zeitschrift/...heft/wp_2_15_16_essay_neuweg.pdf/" TargetMode="External"/><Relationship Id="rId1" Type="http://schemas.openxmlformats.org/officeDocument/2006/relationships/slideLayout" Target="../slideLayouts/slideLayout7.xml"/><Relationship Id="rId6" Type="http://schemas.openxmlformats.org/officeDocument/2006/relationships/hyperlink" Target="http://orf.at/stories/2363200/2362722/" TargetMode="External"/><Relationship Id="rId5" Type="http://schemas.openxmlformats.org/officeDocument/2006/relationships/hyperlink" Target="http://www.spiegel.de/politik/ausland/migrationsexperte-mehr-menschen-mehr-arbeit-mehr-handel-mehr-umsatz-a-1107378.html" TargetMode="External"/><Relationship Id="rId4" Type="http://schemas.openxmlformats.org/officeDocument/2006/relationships/hyperlink" Target="http://www.bpb.de/gesellschaft/migration/kurzdossiers/227526/engagement-in-der-migrationsgesellschaft?p=al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AT" dirty="0" smtClean="0"/>
              <a:t/>
            </a:r>
            <a:br>
              <a:rPr lang="de-AT" dirty="0" smtClean="0"/>
            </a:br>
            <a:r>
              <a:rPr lang="de-AT" dirty="0" smtClean="0"/>
              <a:t>Seminar Interkulturalität und Mehrsprachigkeit in der schulischen Praxis. Schwerpunkt Flucht und Asyl</a:t>
            </a:r>
            <a:endParaRPr lang="de-AT" dirty="0"/>
          </a:p>
        </p:txBody>
      </p:sp>
      <p:sp>
        <p:nvSpPr>
          <p:cNvPr id="3" name="Untertitel 2"/>
          <p:cNvSpPr>
            <a:spLocks noGrp="1"/>
          </p:cNvSpPr>
          <p:nvPr>
            <p:ph type="subTitle" idx="1"/>
          </p:nvPr>
        </p:nvSpPr>
        <p:spPr/>
        <p:txBody>
          <a:bodyPr>
            <a:normAutofit fontScale="92500" lnSpcReduction="20000"/>
          </a:bodyPr>
          <a:lstStyle/>
          <a:p>
            <a:endParaRPr lang="de-AT" dirty="0" smtClean="0"/>
          </a:p>
          <a:p>
            <a:r>
              <a:rPr lang="de-AT" dirty="0" smtClean="0">
                <a:solidFill>
                  <a:srgbClr val="FF0000"/>
                </a:solidFill>
              </a:rPr>
              <a:t>Gesellschaftliche Veränderungen im Kontext der aktuellen Migrationsbewegungen</a:t>
            </a:r>
            <a:endParaRPr lang="de-AT" dirty="0">
              <a:solidFill>
                <a:srgbClr val="FF0000"/>
              </a:solidFill>
            </a:endParaRPr>
          </a:p>
        </p:txBody>
      </p:sp>
      <p:pic>
        <p:nvPicPr>
          <p:cNvPr id="1026" name="Picture 2" descr="Bildergebnis für montanuniversität leob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02"/>
            <a:ext cx="3600400" cy="22790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67553"/>
            <a:ext cx="3264471" cy="217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ußzeilenplatzhalter 4"/>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853184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Die x-Achse</a:t>
            </a:r>
            <a:endParaRPr lang="de-AT"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209136649"/>
              </p:ext>
            </p:extLst>
          </p:nvPr>
        </p:nvGraphicFramePr>
        <p:xfrm>
          <a:off x="1691679" y="4298176"/>
          <a:ext cx="6192690" cy="365760"/>
        </p:xfrm>
        <a:graphic>
          <a:graphicData uri="http://schemas.openxmlformats.org/drawingml/2006/table">
            <a:tbl>
              <a:tblPr firstRow="1" bandRow="1">
                <a:tableStyleId>{5C22544A-7EE6-4342-B048-85BDC9FD1C3A}</a:tableStyleId>
              </a:tblPr>
              <a:tblGrid>
                <a:gridCol w="2064230"/>
                <a:gridCol w="2064230"/>
                <a:gridCol w="2064230"/>
              </a:tblGrid>
              <a:tr h="227098">
                <a:tc>
                  <a:txBody>
                    <a:bodyPr/>
                    <a:lstStyle/>
                    <a:p>
                      <a:endParaRPr lang="de-AT" dirty="0"/>
                    </a:p>
                  </a:txBody>
                  <a:tcPr/>
                </a:tc>
                <a:tc>
                  <a:txBody>
                    <a:bodyPr/>
                    <a:lstStyle/>
                    <a:p>
                      <a:endParaRPr lang="de-AT"/>
                    </a:p>
                  </a:txBody>
                  <a:tcPr/>
                </a:tc>
                <a:tc>
                  <a:txBody>
                    <a:bodyPr/>
                    <a:lstStyle/>
                    <a:p>
                      <a:endParaRPr lang="de-AT" dirty="0"/>
                    </a:p>
                  </a:txBody>
                  <a:tcPr/>
                </a:tc>
              </a:tr>
            </a:tbl>
          </a:graphicData>
        </a:graphic>
      </p:graphicFrame>
      <p:sp>
        <p:nvSpPr>
          <p:cNvPr id="4" name="Rechteck 3"/>
          <p:cNvSpPr/>
          <p:nvPr/>
        </p:nvSpPr>
        <p:spPr>
          <a:xfrm>
            <a:off x="1262469" y="3264816"/>
            <a:ext cx="7386466" cy="2925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5" name="Gleichschenkliges Dreieck 4"/>
          <p:cNvSpPr/>
          <p:nvPr/>
        </p:nvSpPr>
        <p:spPr>
          <a:xfrm>
            <a:off x="1355302" y="1809265"/>
            <a:ext cx="7200800" cy="12961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2" name="Gerade Verbindung 11"/>
          <p:cNvCxnSpPr/>
          <p:nvPr/>
        </p:nvCxnSpPr>
        <p:spPr>
          <a:xfrm>
            <a:off x="3397695" y="3429000"/>
            <a:ext cx="0" cy="1421869"/>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1296361" y="3533221"/>
            <a:ext cx="2016224" cy="1384995"/>
          </a:xfrm>
          <a:prstGeom prst="rect">
            <a:avLst/>
          </a:prstGeom>
          <a:solidFill>
            <a:schemeClr val="bg2"/>
          </a:solidFill>
        </p:spPr>
        <p:txBody>
          <a:bodyPr wrap="square" rtlCol="0">
            <a:spAutoFit/>
          </a:bodyPr>
          <a:lstStyle/>
          <a:p>
            <a:r>
              <a:rPr lang="de-AT" sz="1400" dirty="0" smtClean="0"/>
              <a:t>Medien: Zeitungen, gebundene Bücher, Radio, TV</a:t>
            </a:r>
            <a:endParaRPr lang="de-AT" sz="1400" dirty="0"/>
          </a:p>
          <a:p>
            <a:r>
              <a:rPr lang="de-AT" sz="1400" dirty="0" smtClean="0"/>
              <a:t>Information: Die Nachricht, die betroffen macht. </a:t>
            </a:r>
            <a:endParaRPr lang="de-AT" sz="1400" dirty="0"/>
          </a:p>
        </p:txBody>
      </p:sp>
      <p:sp>
        <p:nvSpPr>
          <p:cNvPr id="11" name="Textfeld 10"/>
          <p:cNvSpPr txBox="1"/>
          <p:nvPr/>
        </p:nvSpPr>
        <p:spPr>
          <a:xfrm>
            <a:off x="3495631" y="3662879"/>
            <a:ext cx="2254425" cy="954107"/>
          </a:xfrm>
          <a:prstGeom prst="rect">
            <a:avLst/>
          </a:prstGeom>
          <a:solidFill>
            <a:schemeClr val="bg2"/>
          </a:solidFill>
        </p:spPr>
        <p:txBody>
          <a:bodyPr wrap="square" rtlCol="0">
            <a:spAutoFit/>
          </a:bodyPr>
          <a:lstStyle/>
          <a:p>
            <a:r>
              <a:rPr lang="de-AT" sz="1400" dirty="0" smtClean="0"/>
              <a:t>Papier, TV, PC, das Taschenbuch, Tagesthemen. Unterhaltsames und kritisch Reflektierendes</a:t>
            </a:r>
            <a:endParaRPr lang="de-AT" sz="1400" dirty="0"/>
          </a:p>
        </p:txBody>
      </p:sp>
      <p:sp>
        <p:nvSpPr>
          <p:cNvPr id="13" name="Textfeld 12"/>
          <p:cNvSpPr txBox="1"/>
          <p:nvPr/>
        </p:nvSpPr>
        <p:spPr>
          <a:xfrm>
            <a:off x="5943330" y="3460132"/>
            <a:ext cx="2612772" cy="1384995"/>
          </a:xfrm>
          <a:prstGeom prst="rect">
            <a:avLst/>
          </a:prstGeom>
          <a:solidFill>
            <a:schemeClr val="bg2"/>
          </a:solidFill>
        </p:spPr>
        <p:txBody>
          <a:bodyPr wrap="square" rtlCol="0">
            <a:spAutoFit/>
          </a:bodyPr>
          <a:lstStyle/>
          <a:p>
            <a:r>
              <a:rPr lang="de-AT" sz="1400" dirty="0" smtClean="0"/>
              <a:t>Internet, Handy, Smartphone, </a:t>
            </a:r>
            <a:r>
              <a:rPr lang="de-AT" sz="1400" dirty="0" err="1" smtClean="0"/>
              <a:t>Ipad</a:t>
            </a:r>
            <a:r>
              <a:rPr lang="de-AT" sz="1400" dirty="0" smtClean="0"/>
              <a:t>, </a:t>
            </a:r>
            <a:r>
              <a:rPr lang="de-AT" sz="1400" dirty="0" err="1" smtClean="0"/>
              <a:t>twitter</a:t>
            </a:r>
            <a:r>
              <a:rPr lang="de-AT" sz="1400" dirty="0" smtClean="0"/>
              <a:t>, </a:t>
            </a:r>
            <a:r>
              <a:rPr lang="de-AT" sz="1400" dirty="0" err="1" smtClean="0"/>
              <a:t>facebook</a:t>
            </a:r>
            <a:r>
              <a:rPr lang="de-AT" sz="1400" dirty="0" smtClean="0"/>
              <a:t>, kaum TV und Radio. Download und Streaming interessanter Sendungen zur selbst bestimmten Zeit, News </a:t>
            </a:r>
            <a:r>
              <a:rPr lang="de-AT" sz="1400" dirty="0" err="1" smtClean="0"/>
              <a:t>to</a:t>
            </a:r>
            <a:r>
              <a:rPr lang="de-AT" sz="1400" dirty="0" smtClean="0"/>
              <a:t> </a:t>
            </a:r>
            <a:r>
              <a:rPr lang="de-AT" sz="1400" dirty="0" err="1" smtClean="0"/>
              <a:t>use</a:t>
            </a:r>
            <a:endParaRPr lang="de-AT" sz="1400" dirty="0"/>
          </a:p>
        </p:txBody>
      </p:sp>
      <p:sp>
        <p:nvSpPr>
          <p:cNvPr id="7" name="Fußzeilenplatzhalter 6"/>
          <p:cNvSpPr>
            <a:spLocks noGrp="1"/>
          </p:cNvSpPr>
          <p:nvPr>
            <p:ph type="ftr" sz="quarter" idx="11"/>
          </p:nvPr>
        </p:nvSpPr>
        <p:spPr/>
        <p:txBody>
          <a:bodyPr/>
          <a:lstStyle/>
          <a:p>
            <a:r>
              <a:rPr lang="de-AT" smtClean="0"/>
              <a:t>Mag. Dr. Helene Miklas</a:t>
            </a:r>
            <a:endParaRPr lang="de-AT"/>
          </a:p>
        </p:txBody>
      </p:sp>
      <p:sp>
        <p:nvSpPr>
          <p:cNvPr id="14" name="Textfeld 13"/>
          <p:cNvSpPr txBox="1"/>
          <p:nvPr/>
        </p:nvSpPr>
        <p:spPr>
          <a:xfrm>
            <a:off x="1296361" y="5521842"/>
            <a:ext cx="2016224" cy="307777"/>
          </a:xfrm>
          <a:prstGeom prst="rect">
            <a:avLst/>
          </a:prstGeom>
          <a:solidFill>
            <a:schemeClr val="bg2"/>
          </a:solidFill>
        </p:spPr>
        <p:txBody>
          <a:bodyPr wrap="square" rtlCol="0">
            <a:spAutoFit/>
          </a:bodyPr>
          <a:lstStyle/>
          <a:p>
            <a:r>
              <a:rPr lang="de-AT" sz="1400" dirty="0" smtClean="0"/>
              <a:t>Tradition, Hierarchie</a:t>
            </a:r>
            <a:endParaRPr lang="de-AT" sz="1400" dirty="0"/>
          </a:p>
        </p:txBody>
      </p:sp>
      <p:sp>
        <p:nvSpPr>
          <p:cNvPr id="15" name="Textfeld 14"/>
          <p:cNvSpPr txBox="1"/>
          <p:nvPr/>
        </p:nvSpPr>
        <p:spPr>
          <a:xfrm>
            <a:off x="3495631" y="5517230"/>
            <a:ext cx="2307434" cy="307777"/>
          </a:xfrm>
          <a:prstGeom prst="rect">
            <a:avLst/>
          </a:prstGeom>
          <a:solidFill>
            <a:schemeClr val="bg2"/>
          </a:solidFill>
        </p:spPr>
        <p:txBody>
          <a:bodyPr wrap="square" rtlCol="0">
            <a:spAutoFit/>
          </a:bodyPr>
          <a:lstStyle/>
          <a:p>
            <a:r>
              <a:rPr lang="de-AT" sz="1400" dirty="0" smtClean="0"/>
              <a:t>Rationalität, Konkurrenz</a:t>
            </a:r>
            <a:endParaRPr lang="de-AT" sz="1400" dirty="0"/>
          </a:p>
        </p:txBody>
      </p:sp>
      <p:sp>
        <p:nvSpPr>
          <p:cNvPr id="16" name="Textfeld 15"/>
          <p:cNvSpPr txBox="1"/>
          <p:nvPr/>
        </p:nvSpPr>
        <p:spPr>
          <a:xfrm>
            <a:off x="6084169" y="5194066"/>
            <a:ext cx="2223864" cy="954107"/>
          </a:xfrm>
          <a:prstGeom prst="rect">
            <a:avLst/>
          </a:prstGeom>
          <a:solidFill>
            <a:schemeClr val="bg2"/>
          </a:solidFill>
        </p:spPr>
        <p:txBody>
          <a:bodyPr wrap="square" rtlCol="0">
            <a:spAutoFit/>
          </a:bodyPr>
          <a:lstStyle/>
          <a:p>
            <a:r>
              <a:rPr lang="de-AT" sz="1400" dirty="0" smtClean="0"/>
              <a:t>Pluralismus. Ich-AG: Ich gehe meinen eigenen Weg und niemand kann mich dort überholen.</a:t>
            </a:r>
            <a:endParaRPr lang="de-AT" sz="1400" dirty="0"/>
          </a:p>
        </p:txBody>
      </p:sp>
    </p:spTree>
    <p:extLst>
      <p:ext uri="{BB962C8B-B14F-4D97-AF65-F5344CB8AC3E}">
        <p14:creationId xmlns:p14="http://schemas.microsoft.com/office/powerpoint/2010/main" val="29080739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smtClean="0"/>
              <a:t>Identitätssymbole in der Prämoderne, der Moderne, der Postmoderne</a:t>
            </a:r>
            <a:endParaRPr lang="de-AT" dirty="0"/>
          </a:p>
        </p:txBody>
      </p:sp>
      <p:pic>
        <p:nvPicPr>
          <p:cNvPr id="1026" name="Picture 2" descr="Bildergebnis für Net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807" y="4150547"/>
            <a:ext cx="2528231" cy="25282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dergebnis für Trad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60" y="1518539"/>
            <a:ext cx="4027194" cy="25336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ldergebnis für Symbole Haus W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284" y="4198645"/>
            <a:ext cx="2328546" cy="2432037"/>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p:cNvSpPr>
            <a:spLocks noGrp="1"/>
          </p:cNvSpPr>
          <p:nvPr>
            <p:ph type="ftr" sz="quarter" idx="11"/>
          </p:nvPr>
        </p:nvSpPr>
        <p:spPr/>
        <p:txBody>
          <a:bodyPr/>
          <a:lstStyle/>
          <a:p>
            <a:r>
              <a:rPr lang="de-AT" smtClean="0"/>
              <a:t>Mag. Dr. Helene Miklas</a:t>
            </a:r>
            <a:endParaRPr lang="de-AT"/>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345" y="198884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4248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36"/>
                                        </p:tgtEl>
                                        <p:attrNameLst>
                                          <p:attrName>style.visibility</p:attrName>
                                        </p:attrNameLst>
                                      </p:cBhvr>
                                      <p:to>
                                        <p:strVal val="visible"/>
                                      </p:to>
                                    </p:set>
                                    <p:animEffect transition="in" filter="barn(inVertical)">
                                      <p:cBhvr>
                                        <p:cTn id="14" dur="500"/>
                                        <p:tgtEl>
                                          <p:spTgt spid="103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Was sind Milieus?</a:t>
            </a:r>
            <a:endParaRPr lang="de-AT" dirty="0"/>
          </a:p>
        </p:txBody>
      </p:sp>
      <p:sp>
        <p:nvSpPr>
          <p:cNvPr id="3" name="Inhaltsplatzhalter 2"/>
          <p:cNvSpPr>
            <a:spLocks noGrp="1"/>
          </p:cNvSpPr>
          <p:nvPr>
            <p:ph idx="1"/>
          </p:nvPr>
        </p:nvSpPr>
        <p:spPr/>
        <p:txBody>
          <a:bodyPr>
            <a:normAutofit/>
          </a:bodyPr>
          <a:lstStyle/>
          <a:p>
            <a:pPr marL="0" indent="0">
              <a:buNone/>
            </a:pPr>
            <a:r>
              <a:rPr lang="de-AT" dirty="0" smtClean="0"/>
              <a:t>Milieus sind Gruppen Gleich Gesinnter (3G), </a:t>
            </a:r>
          </a:p>
          <a:p>
            <a:pPr marL="0" indent="0">
              <a:buNone/>
            </a:pPr>
            <a:r>
              <a:rPr lang="de-AT" dirty="0" smtClean="0"/>
              <a:t>Gruppen mit der gleichen Grundeinstellung, mit den gleichen Werten, mit einem ähnlichen Lebensstil, mit übereinstimmender modischen  Orientierung, ähnlichem Musikgeschmack, ähnlicher Freizeitgestaltung, mit einem gleichartigen Konsumverhalten.</a:t>
            </a:r>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27494992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Die Sinusmilieus in Österreich 2013</a:t>
            </a:r>
            <a:endParaRPr lang="de-AT" dirty="0"/>
          </a:p>
        </p:txBody>
      </p:sp>
      <p:sp>
        <p:nvSpPr>
          <p:cNvPr id="3" name="Inhaltsplatzhalter 2"/>
          <p:cNvSpPr>
            <a:spLocks noGrp="1"/>
          </p:cNvSpPr>
          <p:nvPr>
            <p:ph idx="1"/>
          </p:nvPr>
        </p:nvSpPr>
        <p:spPr/>
        <p:txBody>
          <a:bodyPr/>
          <a:lstStyle/>
          <a:p>
            <a:pPr marL="0" indent="0">
              <a:buNone/>
            </a:pPr>
            <a:endParaRPr lang="de-A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15124"/>
            <a:ext cx="86487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25836382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Traditionelles Milieu 13%</a:t>
            </a:r>
            <a:endParaRPr lang="de-AT" dirty="0"/>
          </a:p>
        </p:txBody>
      </p:sp>
      <p:sp>
        <p:nvSpPr>
          <p:cNvPr id="3" name="Inhaltsplatzhalter 2"/>
          <p:cNvSpPr>
            <a:spLocks noGrp="1"/>
          </p:cNvSpPr>
          <p:nvPr>
            <p:ph idx="1"/>
          </p:nvPr>
        </p:nvSpPr>
        <p:spPr>
          <a:xfrm>
            <a:off x="179512" y="1196752"/>
            <a:ext cx="8784976" cy="5472608"/>
          </a:xfrm>
        </p:spPr>
        <p:txBody>
          <a:bodyPr>
            <a:noAutofit/>
          </a:bodyPr>
          <a:lstStyle/>
          <a:p>
            <a:pPr>
              <a:lnSpc>
                <a:spcPct val="120000"/>
              </a:lnSpc>
              <a:spcBef>
                <a:spcPts val="0"/>
              </a:spcBef>
              <a:buFont typeface="Wingdings" panose="05000000000000000000" pitchFamily="2" charset="2"/>
              <a:buChar char="Ø"/>
            </a:pPr>
            <a:r>
              <a:rPr lang="de-AT" sz="2200" dirty="0" smtClean="0"/>
              <a:t>Traditionelle Werte wie Ordnung , Sicherheit, Treue </a:t>
            </a:r>
          </a:p>
          <a:p>
            <a:pPr>
              <a:lnSpc>
                <a:spcPct val="120000"/>
              </a:lnSpc>
              <a:spcBef>
                <a:spcPts val="0"/>
              </a:spcBef>
              <a:buFont typeface="Wingdings" panose="05000000000000000000" pitchFamily="2" charset="2"/>
              <a:buChar char="Ø"/>
            </a:pPr>
            <a:r>
              <a:rPr lang="de-AT" sz="2200" dirty="0" smtClean="0"/>
              <a:t>Kriegs- </a:t>
            </a:r>
            <a:r>
              <a:rPr lang="de-AT" sz="2200" dirty="0"/>
              <a:t>und </a:t>
            </a:r>
            <a:r>
              <a:rPr lang="de-AT" sz="2200" dirty="0" smtClean="0"/>
              <a:t>Nachkriegsgeneration</a:t>
            </a:r>
          </a:p>
          <a:p>
            <a:pPr marL="0" indent="0">
              <a:lnSpc>
                <a:spcPct val="120000"/>
              </a:lnSpc>
              <a:spcBef>
                <a:spcPts val="0"/>
              </a:spcBef>
              <a:buNone/>
            </a:pPr>
            <a:r>
              <a:rPr lang="de-AT" sz="2200" u="sng" dirty="0" smtClean="0"/>
              <a:t>traditionsverwurzelt </a:t>
            </a:r>
            <a:r>
              <a:rPr lang="de-AT" sz="2200" u="sng" dirty="0"/>
              <a:t>(6%)</a:t>
            </a:r>
            <a:r>
              <a:rPr lang="de-AT" sz="2200" dirty="0"/>
              <a:t> und </a:t>
            </a:r>
            <a:r>
              <a:rPr lang="de-AT" sz="2200" u="sng" dirty="0"/>
              <a:t>traditionsbewusst (7%)</a:t>
            </a:r>
            <a:r>
              <a:rPr lang="de-AT" sz="2200" dirty="0"/>
              <a:t>.</a:t>
            </a:r>
          </a:p>
          <a:p>
            <a:pPr marL="0" indent="0">
              <a:lnSpc>
                <a:spcPct val="120000"/>
              </a:lnSpc>
              <a:spcBef>
                <a:spcPts val="0"/>
              </a:spcBef>
              <a:buNone/>
            </a:pPr>
            <a:r>
              <a:rPr lang="de-AT" sz="2200" dirty="0" smtClean="0"/>
              <a:t>Die </a:t>
            </a:r>
            <a:r>
              <a:rPr lang="de-AT" sz="2200" b="1" dirty="0" smtClean="0"/>
              <a:t>Traditionsverwurzelten</a:t>
            </a:r>
            <a:r>
              <a:rPr lang="de-AT" sz="2200" dirty="0" smtClean="0"/>
              <a:t>:  </a:t>
            </a:r>
            <a:r>
              <a:rPr lang="de-AT" sz="2200" i="1" dirty="0"/>
              <a:t>„das resignierte, von der </a:t>
            </a:r>
            <a:r>
              <a:rPr lang="de-AT" sz="2200" i="1" dirty="0" smtClean="0"/>
              <a:t>gesellschaftlichen </a:t>
            </a:r>
            <a:r>
              <a:rPr lang="de-AT" sz="2200" i="1" dirty="0"/>
              <a:t>Modernisierung überforderte </a:t>
            </a:r>
            <a:r>
              <a:rPr lang="de-AT" sz="2200" i="1" dirty="0" smtClean="0"/>
              <a:t>Segment,</a:t>
            </a:r>
            <a:r>
              <a:rPr lang="de-AT" sz="2200" dirty="0" smtClean="0"/>
              <a:t> </a:t>
            </a:r>
            <a:r>
              <a:rPr lang="de-AT" sz="2200" i="1" dirty="0" smtClean="0"/>
              <a:t>das </a:t>
            </a:r>
            <a:r>
              <a:rPr lang="de-AT" sz="2200" i="1" dirty="0"/>
              <a:t>an </a:t>
            </a:r>
            <a:r>
              <a:rPr lang="de-AT" sz="2200" i="1" dirty="0" smtClean="0"/>
              <a:t>überkommenden </a:t>
            </a:r>
            <a:r>
              <a:rPr lang="de-AT" sz="2200" i="1" dirty="0"/>
              <a:t>Konventionen, Sozialformen und Moralvorstellungen </a:t>
            </a:r>
            <a:r>
              <a:rPr lang="de-AT" sz="2200" i="1" dirty="0" smtClean="0"/>
              <a:t>festhält </a:t>
            </a:r>
            <a:r>
              <a:rPr lang="de-AT" sz="2200" dirty="0" smtClean="0"/>
              <a:t>….</a:t>
            </a:r>
            <a:r>
              <a:rPr lang="de-AT" sz="2200" i="1" dirty="0" smtClean="0"/>
              <a:t>Sehnsucht </a:t>
            </a:r>
            <a:r>
              <a:rPr lang="de-AT" sz="2200" i="1" dirty="0"/>
              <a:t>nach der bescheidenen heilen Welt von ehedem“. </a:t>
            </a:r>
            <a:r>
              <a:rPr lang="de-AT" sz="2200" dirty="0"/>
              <a:t>(</a:t>
            </a:r>
            <a:r>
              <a:rPr lang="de-AT" sz="1600" dirty="0" err="1" smtClean="0"/>
              <a:t>Hempelmann</a:t>
            </a:r>
            <a:r>
              <a:rPr lang="de-AT" sz="1600" dirty="0" smtClean="0"/>
              <a:t> 2013,  </a:t>
            </a:r>
            <a:r>
              <a:rPr lang="de-AT" sz="1600" dirty="0"/>
              <a:t>S. 58). </a:t>
            </a:r>
            <a:endParaRPr lang="de-AT" sz="1600" dirty="0" smtClean="0"/>
          </a:p>
          <a:p>
            <a:pPr marL="0" indent="0">
              <a:lnSpc>
                <a:spcPct val="120000"/>
              </a:lnSpc>
              <a:spcBef>
                <a:spcPts val="0"/>
              </a:spcBef>
              <a:buNone/>
            </a:pPr>
            <a:r>
              <a:rPr lang="de-AT" sz="2200" dirty="0" smtClean="0"/>
              <a:t>Die </a:t>
            </a:r>
            <a:r>
              <a:rPr lang="de-AT" sz="2200" b="1" dirty="0"/>
              <a:t>Traditionsbewusste</a:t>
            </a:r>
            <a:r>
              <a:rPr lang="de-AT" sz="2200" dirty="0"/>
              <a:t>n </a:t>
            </a:r>
            <a:endParaRPr lang="de-AT" sz="2200" dirty="0" smtClean="0"/>
          </a:p>
          <a:p>
            <a:pPr>
              <a:lnSpc>
                <a:spcPct val="120000"/>
              </a:lnSpc>
              <a:spcBef>
                <a:spcPts val="0"/>
              </a:spcBef>
              <a:buFont typeface="Wingdings" panose="05000000000000000000" pitchFamily="2" charset="2"/>
              <a:buChar char="Ø"/>
            </a:pPr>
            <a:r>
              <a:rPr lang="de-AT" sz="2200" dirty="0" smtClean="0"/>
              <a:t>akzeptieren die </a:t>
            </a:r>
            <a:r>
              <a:rPr lang="de-AT" sz="2200" dirty="0"/>
              <a:t>pluralisierten Lebensformen </a:t>
            </a:r>
            <a:r>
              <a:rPr lang="de-AT" sz="2200" dirty="0" smtClean="0"/>
              <a:t>der </a:t>
            </a:r>
            <a:r>
              <a:rPr lang="de-AT" sz="2200" dirty="0"/>
              <a:t>modernen Gesellschaft, </a:t>
            </a:r>
            <a:endParaRPr lang="de-AT" sz="2200" dirty="0" smtClean="0"/>
          </a:p>
          <a:p>
            <a:pPr>
              <a:lnSpc>
                <a:spcPct val="120000"/>
              </a:lnSpc>
              <a:spcBef>
                <a:spcPts val="0"/>
              </a:spcBef>
              <a:buFont typeface="Wingdings" panose="05000000000000000000" pitchFamily="2" charset="2"/>
              <a:buChar char="Ø"/>
            </a:pPr>
            <a:r>
              <a:rPr lang="de-AT" sz="2200" dirty="0" smtClean="0"/>
              <a:t>Distanz zum </a:t>
            </a:r>
            <a:r>
              <a:rPr lang="de-AT" sz="2200" dirty="0"/>
              <a:t>vormodernen </a:t>
            </a:r>
            <a:r>
              <a:rPr lang="de-AT" sz="2200" dirty="0" smtClean="0"/>
              <a:t>Sparsamkeitsethos – oft von hoher Generosität geprägt.</a:t>
            </a:r>
            <a:endParaRPr lang="de-AT" sz="2200"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620036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de-AT" dirty="0" smtClean="0"/>
              <a:t>Konservatives Milieu 6</a:t>
            </a:r>
            <a:r>
              <a:rPr lang="de-AT" dirty="0"/>
              <a:t>% </a:t>
            </a:r>
            <a:br>
              <a:rPr lang="de-AT" dirty="0"/>
            </a:br>
            <a:endParaRPr lang="de-AT" dirty="0"/>
          </a:p>
        </p:txBody>
      </p:sp>
      <p:sp>
        <p:nvSpPr>
          <p:cNvPr id="3" name="Inhaltsplatzhalter 2"/>
          <p:cNvSpPr>
            <a:spLocks noGrp="1"/>
          </p:cNvSpPr>
          <p:nvPr>
            <p:ph idx="1"/>
          </p:nvPr>
        </p:nvSpPr>
        <p:spPr>
          <a:xfrm>
            <a:off x="611560" y="1340768"/>
            <a:ext cx="8229600" cy="4525963"/>
          </a:xfrm>
        </p:spPr>
        <p:txBody>
          <a:bodyPr>
            <a:normAutofit/>
          </a:bodyPr>
          <a:lstStyle/>
          <a:p>
            <a:pPr lvl="0">
              <a:buFont typeface="Wingdings" panose="05000000000000000000" pitchFamily="2" charset="2"/>
              <a:buChar char="Ø"/>
            </a:pPr>
            <a:r>
              <a:rPr lang="de-AT" dirty="0" smtClean="0"/>
              <a:t>hauptsächlich </a:t>
            </a:r>
            <a:r>
              <a:rPr lang="de-AT" dirty="0"/>
              <a:t>in der Oberschicht </a:t>
            </a:r>
            <a:r>
              <a:rPr lang="de-AT" dirty="0" smtClean="0"/>
              <a:t>und </a:t>
            </a:r>
            <a:r>
              <a:rPr lang="de-AT" dirty="0"/>
              <a:t>in der höheren </a:t>
            </a:r>
            <a:r>
              <a:rPr lang="de-AT" dirty="0" smtClean="0"/>
              <a:t>Mittelschicht angesiedelt, </a:t>
            </a:r>
          </a:p>
          <a:p>
            <a:pPr lvl="0">
              <a:buFont typeface="Wingdings" panose="05000000000000000000" pitchFamily="2" charset="2"/>
              <a:buChar char="Ø"/>
            </a:pPr>
            <a:r>
              <a:rPr lang="de-AT" dirty="0" smtClean="0"/>
              <a:t>leben Standesbewusstsein, klassische Werte, exklusiv (Sprache),</a:t>
            </a:r>
          </a:p>
          <a:p>
            <a:pPr lvl="0">
              <a:buFont typeface="Wingdings" panose="05000000000000000000" pitchFamily="2" charset="2"/>
              <a:buChar char="Ø"/>
            </a:pPr>
            <a:r>
              <a:rPr lang="de-AT" dirty="0"/>
              <a:t>v</a:t>
            </a:r>
            <a:r>
              <a:rPr lang="de-AT" dirty="0" smtClean="0"/>
              <a:t>erfügen über eine eigene (implizite) Erfolgs- und Verantwortungsethik,</a:t>
            </a:r>
          </a:p>
          <a:p>
            <a:pPr>
              <a:buFont typeface="Wingdings" panose="05000000000000000000" pitchFamily="2" charset="2"/>
              <a:buChar char="Ø"/>
            </a:pPr>
            <a:r>
              <a:rPr lang="de-AT" dirty="0" smtClean="0"/>
              <a:t>Sind häufig karitativ tätig (Philanthropie, Fürsorge, Empathie)</a:t>
            </a:r>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24109603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anim calcmode="lin" valueType="num">
                                      <p:cBhvr>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8147248" cy="1156990"/>
          </a:xfrm>
        </p:spPr>
        <p:txBody>
          <a:bodyPr>
            <a:normAutofit fontScale="90000"/>
          </a:bodyPr>
          <a:lstStyle/>
          <a:p>
            <a:r>
              <a:rPr lang="de-AT" b="1" dirty="0"/>
              <a:t>Konsumorientierte Basis oder Prekäres Milieu 9</a:t>
            </a:r>
            <a:r>
              <a:rPr lang="de-AT" b="1" dirty="0" smtClean="0"/>
              <a:t>% </a:t>
            </a:r>
            <a:r>
              <a:rPr lang="de-AT" dirty="0" smtClean="0"/>
              <a:t> </a:t>
            </a:r>
            <a:endParaRPr lang="de-AT" dirty="0"/>
          </a:p>
        </p:txBody>
      </p:sp>
      <p:sp>
        <p:nvSpPr>
          <p:cNvPr id="3" name="Inhaltsplatzhalter 2"/>
          <p:cNvSpPr>
            <a:spLocks noGrp="1"/>
          </p:cNvSpPr>
          <p:nvPr>
            <p:ph idx="1"/>
          </p:nvPr>
        </p:nvSpPr>
        <p:spPr/>
        <p:txBody>
          <a:bodyPr>
            <a:normAutofit fontScale="92500" lnSpcReduction="20000"/>
          </a:bodyPr>
          <a:lstStyle/>
          <a:p>
            <a:pPr lvl="0">
              <a:buFont typeface="Wingdings" panose="05000000000000000000" pitchFamily="2" charset="2"/>
              <a:buChar char="Ø"/>
            </a:pPr>
            <a:r>
              <a:rPr lang="de-AT" dirty="0" smtClean="0"/>
              <a:t>um </a:t>
            </a:r>
            <a:r>
              <a:rPr lang="de-AT" dirty="0"/>
              <a:t>Teilhabe und um Orientierung bemühte und ringende Unterschicht </a:t>
            </a:r>
            <a:endParaRPr lang="de-AT" dirty="0" smtClean="0"/>
          </a:p>
          <a:p>
            <a:pPr lvl="0">
              <a:buFont typeface="Wingdings" panose="05000000000000000000" pitchFamily="2" charset="2"/>
              <a:buChar char="Ø"/>
            </a:pPr>
            <a:r>
              <a:rPr lang="de-AT" dirty="0" smtClean="0"/>
              <a:t>Häufung </a:t>
            </a:r>
            <a:r>
              <a:rPr lang="de-AT" dirty="0"/>
              <a:t>sozialer </a:t>
            </a:r>
            <a:r>
              <a:rPr lang="de-AT" dirty="0" smtClean="0"/>
              <a:t>Benachteiligungen: </a:t>
            </a:r>
          </a:p>
          <a:p>
            <a:pPr lvl="0">
              <a:buFont typeface="Wingdings" panose="05000000000000000000" pitchFamily="2" charset="2"/>
              <a:buChar char="Ø"/>
            </a:pPr>
            <a:r>
              <a:rPr lang="de-AT" i="1" dirty="0" smtClean="0"/>
              <a:t>„die wirklich armen Menschen konzentrieren sich im </a:t>
            </a:r>
            <a:r>
              <a:rPr lang="de-AT" i="1" dirty="0" err="1" smtClean="0"/>
              <a:t>Prekariat</a:t>
            </a:r>
            <a:r>
              <a:rPr lang="de-AT" i="1" dirty="0" smtClean="0"/>
              <a:t>“ </a:t>
            </a:r>
            <a:r>
              <a:rPr lang="de-AT" sz="1900" dirty="0" smtClean="0"/>
              <a:t>(</a:t>
            </a:r>
            <a:r>
              <a:rPr lang="de-AT" sz="1900" dirty="0" err="1" smtClean="0"/>
              <a:t>Hempelmann</a:t>
            </a:r>
            <a:r>
              <a:rPr lang="de-AT" sz="1900" dirty="0" smtClean="0"/>
              <a:t> 2013,  S. 66) </a:t>
            </a:r>
          </a:p>
          <a:p>
            <a:pPr lvl="0">
              <a:buFont typeface="Wingdings" panose="05000000000000000000" pitchFamily="2" charset="2"/>
              <a:buChar char="Ø"/>
            </a:pPr>
            <a:r>
              <a:rPr lang="de-AT" dirty="0" smtClean="0"/>
              <a:t>wenig </a:t>
            </a:r>
            <a:r>
              <a:rPr lang="de-AT" dirty="0"/>
              <a:t>Aufstiegsperspektiven, </a:t>
            </a:r>
            <a:endParaRPr lang="de-AT" dirty="0" smtClean="0"/>
          </a:p>
          <a:p>
            <a:pPr>
              <a:buFont typeface="Wingdings" panose="05000000000000000000" pitchFamily="2" charset="2"/>
              <a:buChar char="Ø"/>
            </a:pPr>
            <a:r>
              <a:rPr lang="de-AT" dirty="0"/>
              <a:t>bemüht, Anschluss zu halten an die Konsumstandards der breiten </a:t>
            </a:r>
            <a:r>
              <a:rPr lang="de-AT" dirty="0" smtClean="0"/>
              <a:t>Mitte, </a:t>
            </a:r>
            <a:endParaRPr lang="de-AT" dirty="0"/>
          </a:p>
          <a:p>
            <a:pPr lvl="0">
              <a:buFont typeface="Wingdings" panose="05000000000000000000" pitchFamily="2" charset="2"/>
              <a:buChar char="Ø"/>
            </a:pPr>
            <a:r>
              <a:rPr lang="de-AT" dirty="0" smtClean="0"/>
              <a:t>mit </a:t>
            </a:r>
            <a:r>
              <a:rPr lang="de-AT" dirty="0"/>
              <a:t>starken </a:t>
            </a:r>
            <a:r>
              <a:rPr lang="de-AT" dirty="0" smtClean="0"/>
              <a:t>Zukunftsängsten, Ressentiments und wachsender Aggressivität. </a:t>
            </a:r>
            <a:endParaRPr lang="de-AT" dirty="0"/>
          </a:p>
          <a:p>
            <a:pPr marL="0" indent="0">
              <a:buNone/>
            </a:pPr>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4762422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Bürgerliche Mitte 15%</a:t>
            </a:r>
            <a:endParaRPr lang="de-AT" dirty="0"/>
          </a:p>
        </p:txBody>
      </p:sp>
      <p:sp>
        <p:nvSpPr>
          <p:cNvPr id="3" name="Inhaltsplatzhalter 2"/>
          <p:cNvSpPr>
            <a:spLocks noGrp="1"/>
          </p:cNvSpPr>
          <p:nvPr>
            <p:ph idx="1"/>
          </p:nvPr>
        </p:nvSpPr>
        <p:spPr>
          <a:xfrm>
            <a:off x="323528" y="1600200"/>
            <a:ext cx="8496944" cy="5069160"/>
          </a:xfrm>
        </p:spPr>
        <p:txBody>
          <a:bodyPr>
            <a:normAutofit fontScale="70000" lnSpcReduction="20000"/>
          </a:bodyPr>
          <a:lstStyle/>
          <a:p>
            <a:pPr lvl="0">
              <a:buFont typeface="Wingdings" panose="05000000000000000000" pitchFamily="2" charset="2"/>
              <a:buChar char="Ø"/>
            </a:pPr>
            <a:r>
              <a:rPr lang="de-AT" sz="3800" dirty="0" smtClean="0"/>
              <a:t>leistungs- </a:t>
            </a:r>
            <a:r>
              <a:rPr lang="de-AT" sz="3800" dirty="0"/>
              <a:t>und </a:t>
            </a:r>
            <a:r>
              <a:rPr lang="de-AT" sz="3800" dirty="0" smtClean="0"/>
              <a:t>anpassungsbereit, Bejahung der gesellschaftlichen Ordnung, Wunsch nach beruflicher und sozialer Etablierung, nach gesicherten und harmonischen Verhältnissen.</a:t>
            </a:r>
          </a:p>
          <a:p>
            <a:pPr lvl="0">
              <a:buFont typeface="Wingdings" panose="05000000000000000000" pitchFamily="2" charset="2"/>
              <a:buChar char="Ø"/>
            </a:pPr>
            <a:r>
              <a:rPr lang="de-AT" sz="3800" dirty="0" smtClean="0"/>
              <a:t>Zwei Subkategorien:</a:t>
            </a:r>
          </a:p>
          <a:p>
            <a:pPr lvl="0">
              <a:buFont typeface="Wingdings" panose="05000000000000000000" pitchFamily="2" charset="2"/>
              <a:buChar char="Ø"/>
            </a:pPr>
            <a:r>
              <a:rPr lang="de-AT" sz="3800" u="sng" dirty="0"/>
              <a:t>Harmonieorientierten mit 8</a:t>
            </a:r>
            <a:r>
              <a:rPr lang="de-AT" sz="3800" u="sng" dirty="0" smtClean="0"/>
              <a:t>%,</a:t>
            </a:r>
            <a:r>
              <a:rPr lang="de-AT" sz="3800" dirty="0" smtClean="0"/>
              <a:t> </a:t>
            </a:r>
            <a:r>
              <a:rPr lang="de-AT" sz="3800" u="sng" dirty="0" smtClean="0"/>
              <a:t>Statusorientierten </a:t>
            </a:r>
            <a:r>
              <a:rPr lang="de-AT" sz="3800" u="sng" dirty="0"/>
              <a:t>mit </a:t>
            </a:r>
            <a:r>
              <a:rPr lang="de-AT" sz="3800" u="sng" dirty="0" smtClean="0"/>
              <a:t>7%</a:t>
            </a:r>
            <a:r>
              <a:rPr lang="de-AT" sz="3800" dirty="0" smtClean="0"/>
              <a:t> </a:t>
            </a:r>
          </a:p>
          <a:p>
            <a:pPr lvl="0">
              <a:buFont typeface="Wingdings" panose="05000000000000000000" pitchFamily="2" charset="2"/>
              <a:buChar char="Ø"/>
            </a:pPr>
            <a:r>
              <a:rPr lang="de-AT" sz="3800" dirty="0" smtClean="0"/>
              <a:t>Die </a:t>
            </a:r>
            <a:r>
              <a:rPr lang="de-AT" sz="3800" dirty="0"/>
              <a:t>Harmonieorientierten fühlen sich eher als </a:t>
            </a:r>
            <a:r>
              <a:rPr lang="de-AT" sz="3800" dirty="0" smtClean="0"/>
              <a:t>bedrohte </a:t>
            </a:r>
            <a:r>
              <a:rPr lang="de-AT" sz="3800" dirty="0"/>
              <a:t>Gruppe mit </a:t>
            </a:r>
            <a:r>
              <a:rPr lang="de-AT" sz="3800" dirty="0" smtClean="0"/>
              <a:t>massiven </a:t>
            </a:r>
            <a:r>
              <a:rPr lang="de-AT" sz="3800" dirty="0"/>
              <a:t>Abstiegsängsten und Aufstiegsernüchterung. </a:t>
            </a:r>
            <a:r>
              <a:rPr lang="de-AT" sz="3800" dirty="0" smtClean="0"/>
              <a:t>Ihre </a:t>
            </a:r>
            <a:r>
              <a:rPr lang="de-AT" sz="3800" dirty="0"/>
              <a:t>Lebenswelt ist geprägt von der Spannung zwischen Bewusstsein und </a:t>
            </a:r>
            <a:r>
              <a:rPr lang="de-AT" sz="3800" dirty="0" smtClean="0"/>
              <a:t>Lage.</a:t>
            </a:r>
            <a:endParaRPr lang="de-AT" sz="3800" dirty="0"/>
          </a:p>
          <a:p>
            <a:pPr lvl="0">
              <a:buFont typeface="Wingdings" panose="05000000000000000000" pitchFamily="2" charset="2"/>
              <a:buChar char="Ø"/>
            </a:pPr>
            <a:r>
              <a:rPr lang="de-AT" sz="3800" dirty="0"/>
              <a:t>Die Statusorientierten pflegen einen gehoben-konventionellen Lebensstil und sind stolz auf ihre erreichten Lebensstandards. </a:t>
            </a:r>
          </a:p>
          <a:p>
            <a:pPr marL="0" indent="0">
              <a:buNone/>
            </a:pPr>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5652964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smtClean="0"/>
              <a:t>Postmaterielles Milieu 9%</a:t>
            </a:r>
            <a:br>
              <a:rPr lang="de-AT" dirty="0" smtClean="0"/>
            </a:br>
            <a:r>
              <a:rPr lang="de-AT" dirty="0" smtClean="0"/>
              <a:t>(sozialökologisch in D)</a:t>
            </a:r>
            <a:endParaRPr lang="de-AT" dirty="0"/>
          </a:p>
        </p:txBody>
      </p:sp>
      <p:sp>
        <p:nvSpPr>
          <p:cNvPr id="3" name="Inhaltsplatzhalter 2"/>
          <p:cNvSpPr>
            <a:spLocks noGrp="1"/>
          </p:cNvSpPr>
          <p:nvPr>
            <p:ph idx="1"/>
          </p:nvPr>
        </p:nvSpPr>
        <p:spPr/>
        <p:txBody>
          <a:bodyPr>
            <a:normAutofit/>
          </a:bodyPr>
          <a:lstStyle/>
          <a:p>
            <a:pPr lvl="0">
              <a:buFont typeface="Wingdings" panose="05000000000000000000" pitchFamily="2" charset="2"/>
              <a:buChar char="Ø"/>
            </a:pPr>
            <a:r>
              <a:rPr lang="de-AT" sz="2600" dirty="0" smtClean="0"/>
              <a:t>Idealistisches</a:t>
            </a:r>
            <a:r>
              <a:rPr lang="de-AT" sz="2600" dirty="0"/>
              <a:t>, konsumkritisches und –bewusstes Denken </a:t>
            </a:r>
          </a:p>
          <a:p>
            <a:pPr lvl="0">
              <a:buFont typeface="Wingdings" panose="05000000000000000000" pitchFamily="2" charset="2"/>
              <a:buChar char="Ø"/>
            </a:pPr>
            <a:r>
              <a:rPr lang="de-AT" sz="2600" dirty="0" smtClean="0"/>
              <a:t>ausgeprägtes ökologisches </a:t>
            </a:r>
            <a:r>
              <a:rPr lang="de-AT" sz="2600" dirty="0"/>
              <a:t>und </a:t>
            </a:r>
            <a:r>
              <a:rPr lang="de-AT" sz="2600" dirty="0" smtClean="0"/>
              <a:t>soziales </a:t>
            </a:r>
            <a:r>
              <a:rPr lang="de-AT" sz="2600" dirty="0"/>
              <a:t>Gewissen. Globalisierungsskeptiker, </a:t>
            </a:r>
            <a:r>
              <a:rPr lang="de-AT" sz="2600" dirty="0" smtClean="0"/>
              <a:t>Gerechtigkeit, </a:t>
            </a:r>
            <a:r>
              <a:rPr lang="de-AT" sz="2600" dirty="0" err="1"/>
              <a:t>Diversity</a:t>
            </a:r>
            <a:r>
              <a:rPr lang="de-AT" sz="2600" dirty="0"/>
              <a:t>. </a:t>
            </a:r>
            <a:endParaRPr lang="de-AT" sz="2600" dirty="0" smtClean="0"/>
          </a:p>
          <a:p>
            <a:pPr>
              <a:buFont typeface="Wingdings" panose="05000000000000000000" pitchFamily="2" charset="2"/>
              <a:buChar char="Ø"/>
            </a:pPr>
            <a:r>
              <a:rPr lang="de-AT" sz="2600" dirty="0" smtClean="0"/>
              <a:t>Normative </a:t>
            </a:r>
            <a:r>
              <a:rPr lang="de-AT" sz="2600" dirty="0"/>
              <a:t>Vorstellungen vom </a:t>
            </a:r>
            <a:r>
              <a:rPr lang="de-AT" sz="2600" dirty="0" smtClean="0"/>
              <a:t>„richtigen Leben“ mit starkem Veränderungswillen</a:t>
            </a:r>
            <a:endParaRPr lang="de-AT" sz="2600" dirty="0"/>
          </a:p>
          <a:p>
            <a:pPr lvl="0">
              <a:buFont typeface="Wingdings" panose="05000000000000000000" pitchFamily="2" charset="2"/>
              <a:buChar char="Ø"/>
            </a:pPr>
            <a:r>
              <a:rPr lang="de-AT" sz="2600" dirty="0" smtClean="0"/>
              <a:t>Hohes Engagement, hohe Einsatzbereitschaft</a:t>
            </a:r>
          </a:p>
          <a:p>
            <a:pPr marL="0" lvl="0" indent="0">
              <a:buNone/>
            </a:pPr>
            <a:endParaRPr lang="de-AT" sz="2600" dirty="0"/>
          </a:p>
          <a:p>
            <a:pPr marL="0" indent="0">
              <a:buNone/>
            </a:pPr>
            <a:endParaRPr lang="de-A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509120"/>
            <a:ext cx="4572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2715441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de-AT" b="1" dirty="0"/>
              <a:t>Die Etablierten, 9%. </a:t>
            </a:r>
            <a:br>
              <a:rPr lang="de-AT" b="1" dirty="0"/>
            </a:br>
            <a:endParaRPr lang="de-AT" dirty="0"/>
          </a:p>
        </p:txBody>
      </p:sp>
      <p:sp>
        <p:nvSpPr>
          <p:cNvPr id="3" name="Inhaltsplatzhalter 2"/>
          <p:cNvSpPr>
            <a:spLocks noGrp="1"/>
          </p:cNvSpPr>
          <p:nvPr>
            <p:ph idx="1"/>
          </p:nvPr>
        </p:nvSpPr>
        <p:spPr/>
        <p:txBody>
          <a:bodyPr>
            <a:normAutofit/>
          </a:bodyPr>
          <a:lstStyle/>
          <a:p>
            <a:pPr lvl="0">
              <a:buFont typeface="Wingdings" panose="05000000000000000000" pitchFamily="2" charset="2"/>
              <a:buChar char="Ø"/>
            </a:pPr>
            <a:r>
              <a:rPr lang="de-AT" dirty="0" smtClean="0"/>
              <a:t>Sozial gehobenes, liberal-intellektuelles </a:t>
            </a:r>
            <a:r>
              <a:rPr lang="de-AT" dirty="0"/>
              <a:t>Milieu, </a:t>
            </a:r>
            <a:endParaRPr lang="de-AT" dirty="0" smtClean="0"/>
          </a:p>
          <a:p>
            <a:pPr lvl="0">
              <a:buFont typeface="Wingdings" panose="05000000000000000000" pitchFamily="2" charset="2"/>
              <a:buChar char="Ø"/>
            </a:pPr>
            <a:r>
              <a:rPr lang="de-AT" dirty="0" smtClean="0"/>
              <a:t>aufgeklärte </a:t>
            </a:r>
            <a:r>
              <a:rPr lang="de-AT" dirty="0"/>
              <a:t>Bildungselite mit liberaler Grundhaltung und postmateriellen </a:t>
            </a:r>
            <a:r>
              <a:rPr lang="de-AT" dirty="0" smtClean="0"/>
              <a:t>Wurzeln,</a:t>
            </a:r>
          </a:p>
          <a:p>
            <a:pPr lvl="0">
              <a:buFont typeface="Wingdings" panose="05000000000000000000" pitchFamily="2" charset="2"/>
              <a:buChar char="Ø"/>
            </a:pPr>
            <a:r>
              <a:rPr lang="de-AT" dirty="0"/>
              <a:t>g</a:t>
            </a:r>
            <a:r>
              <a:rPr lang="de-AT" dirty="0" smtClean="0"/>
              <a:t>lobale Perspektive </a:t>
            </a:r>
          </a:p>
          <a:p>
            <a:pPr lvl="0">
              <a:buFont typeface="Wingdings" panose="05000000000000000000" pitchFamily="2" charset="2"/>
              <a:buChar char="Ø"/>
            </a:pPr>
            <a:r>
              <a:rPr lang="de-AT" dirty="0" smtClean="0"/>
              <a:t> vielfache intellektuelle Interessen, Kultur in vielen Variationen. </a:t>
            </a:r>
          </a:p>
          <a:p>
            <a:pPr lvl="0">
              <a:buFont typeface="Wingdings" panose="05000000000000000000" pitchFamily="2" charset="2"/>
              <a:buChar char="Ø"/>
            </a:pPr>
            <a:r>
              <a:rPr lang="de-AT" dirty="0" smtClean="0"/>
              <a:t> Gerechtigkeit statt Fürsorge.</a:t>
            </a:r>
            <a:endParaRPr lang="de-AT" dirty="0"/>
          </a:p>
          <a:p>
            <a:pPr marL="0" indent="0">
              <a:buNone/>
            </a:pPr>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22367201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488543"/>
            <a:ext cx="4067944" cy="58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2905973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4638"/>
            <a:ext cx="8507288" cy="1029901"/>
          </a:xfrm>
        </p:spPr>
        <p:txBody>
          <a:bodyPr>
            <a:normAutofit/>
          </a:bodyPr>
          <a:lstStyle/>
          <a:p>
            <a:pPr algn="l"/>
            <a:r>
              <a:rPr lang="de-AT" sz="4000" dirty="0" smtClean="0"/>
              <a:t>Hedonistisches Milieu 11%</a:t>
            </a:r>
            <a:endParaRPr lang="de-AT" sz="4000" dirty="0"/>
          </a:p>
        </p:txBody>
      </p:sp>
      <p:sp>
        <p:nvSpPr>
          <p:cNvPr id="3" name="Inhaltsplatzhalter 2"/>
          <p:cNvSpPr>
            <a:spLocks noGrp="1"/>
          </p:cNvSpPr>
          <p:nvPr>
            <p:ph idx="1"/>
          </p:nvPr>
        </p:nvSpPr>
        <p:spPr>
          <a:xfrm>
            <a:off x="611560" y="1628800"/>
            <a:ext cx="8075240" cy="4968552"/>
          </a:xfrm>
        </p:spPr>
        <p:txBody>
          <a:bodyPr>
            <a:noAutofit/>
          </a:bodyPr>
          <a:lstStyle/>
          <a:p>
            <a:pPr lvl="0">
              <a:buFont typeface="Wingdings" panose="05000000000000000000" pitchFamily="2" charset="2"/>
              <a:buChar char="Ø"/>
            </a:pPr>
            <a:r>
              <a:rPr lang="de-AT" sz="2300" dirty="0" smtClean="0"/>
              <a:t>Spaß- </a:t>
            </a:r>
            <a:r>
              <a:rPr lang="de-AT" sz="2300" dirty="0"/>
              <a:t>und erlebnisorientierte Unterschicht </a:t>
            </a:r>
          </a:p>
          <a:p>
            <a:pPr marL="0" lvl="0" indent="0">
              <a:buNone/>
            </a:pPr>
            <a:r>
              <a:rPr lang="de-AT" sz="2300" dirty="0" smtClean="0"/>
              <a:t>      und </a:t>
            </a:r>
            <a:r>
              <a:rPr lang="de-AT" sz="2300" dirty="0"/>
              <a:t>untere Mittelschicht. </a:t>
            </a:r>
            <a:endParaRPr lang="de-AT" sz="2300" dirty="0" smtClean="0"/>
          </a:p>
          <a:p>
            <a:pPr lvl="0">
              <a:buFont typeface="Wingdings" panose="05000000000000000000" pitchFamily="2" charset="2"/>
              <a:buChar char="Ø"/>
            </a:pPr>
            <a:r>
              <a:rPr lang="de-AT" sz="2300" dirty="0" smtClean="0"/>
              <a:t>Leben </a:t>
            </a:r>
            <a:r>
              <a:rPr lang="de-AT" sz="2300" dirty="0"/>
              <a:t>im Hier und Jetzt, Verweigerung von Konventionen und </a:t>
            </a:r>
            <a:r>
              <a:rPr lang="de-AT" sz="2300" dirty="0" smtClean="0"/>
              <a:t>Verhaltenserwartungen </a:t>
            </a:r>
            <a:r>
              <a:rPr lang="de-AT" sz="2300" dirty="0"/>
              <a:t>der Leistungsgesellschaft. </a:t>
            </a:r>
            <a:endParaRPr lang="de-AT" sz="2300" dirty="0" smtClean="0"/>
          </a:p>
          <a:p>
            <a:pPr lvl="0">
              <a:buFont typeface="Wingdings" panose="05000000000000000000" pitchFamily="2" charset="2"/>
              <a:buChar char="Ø"/>
            </a:pPr>
            <a:r>
              <a:rPr lang="de-AT" sz="2300" dirty="0" smtClean="0"/>
              <a:t>Zwei </a:t>
            </a:r>
            <a:r>
              <a:rPr lang="de-AT" sz="2300" dirty="0"/>
              <a:t>Subkategorien: </a:t>
            </a:r>
            <a:r>
              <a:rPr lang="de-AT" sz="2300" u="sng" dirty="0"/>
              <a:t>Konsum-Hedonisten </a:t>
            </a:r>
            <a:r>
              <a:rPr lang="de-AT" sz="2300" u="sng" dirty="0" smtClean="0"/>
              <a:t>(6%),</a:t>
            </a:r>
            <a:r>
              <a:rPr lang="de-AT" sz="2300" dirty="0" smtClean="0"/>
              <a:t> </a:t>
            </a:r>
            <a:r>
              <a:rPr lang="de-AT" sz="2300" dirty="0"/>
              <a:t>auf Fun &amp; Entertainment gepolt, </a:t>
            </a:r>
            <a:r>
              <a:rPr lang="de-AT" sz="2300" dirty="0" smtClean="0"/>
              <a:t>event-orientiert, wachsende soziale Ängste. Wenig </a:t>
            </a:r>
            <a:r>
              <a:rPr lang="de-AT" sz="2300" dirty="0"/>
              <a:t>Planung und Kontrolle, Bildungs- und </a:t>
            </a:r>
            <a:r>
              <a:rPr lang="de-AT" sz="2300" dirty="0" smtClean="0"/>
              <a:t>Leistungsfatalismus</a:t>
            </a:r>
          </a:p>
          <a:p>
            <a:pPr lvl="0">
              <a:buFont typeface="Wingdings" panose="05000000000000000000" pitchFamily="2" charset="2"/>
              <a:buChar char="Ø"/>
            </a:pPr>
            <a:r>
              <a:rPr lang="de-AT" sz="2300" u="sng" dirty="0" err="1" smtClean="0"/>
              <a:t>Experimentalisten</a:t>
            </a:r>
            <a:r>
              <a:rPr lang="de-AT" sz="2300" u="sng" dirty="0" smtClean="0"/>
              <a:t> </a:t>
            </a:r>
            <a:r>
              <a:rPr lang="de-AT" sz="2300" u="sng" dirty="0"/>
              <a:t>mit </a:t>
            </a:r>
            <a:r>
              <a:rPr lang="de-AT" sz="2300" u="sng" dirty="0" smtClean="0"/>
              <a:t>5%.</a:t>
            </a:r>
            <a:r>
              <a:rPr lang="de-AT" sz="2300" dirty="0" smtClean="0"/>
              <a:t> </a:t>
            </a:r>
            <a:r>
              <a:rPr lang="de-AT" sz="2300" dirty="0"/>
              <a:t>I</a:t>
            </a:r>
            <a:r>
              <a:rPr lang="de-AT" sz="2300" dirty="0" smtClean="0"/>
              <a:t>ndividualistisches </a:t>
            </a:r>
            <a:r>
              <a:rPr lang="de-AT" sz="2300" dirty="0"/>
              <a:t>Segment, </a:t>
            </a:r>
            <a:r>
              <a:rPr lang="de-AT" sz="2300" dirty="0" smtClean="0"/>
              <a:t>ausgeprägte Lebens- </a:t>
            </a:r>
            <a:r>
              <a:rPr lang="de-AT" sz="2300" dirty="0"/>
              <a:t>und Experimentierfreude, selbstbewusst, Vorliebe für Unkonventionelles, </a:t>
            </a:r>
            <a:r>
              <a:rPr lang="de-AT" sz="2300" dirty="0" smtClean="0"/>
              <a:t>Leben </a:t>
            </a:r>
            <a:r>
              <a:rPr lang="de-AT" sz="2300" dirty="0"/>
              <a:t>in Szenen und Netzwerken. </a:t>
            </a:r>
          </a:p>
        </p:txBody>
      </p:sp>
      <p:pic>
        <p:nvPicPr>
          <p:cNvPr id="4098" name="Picture 2" descr="C:\Users\helene.miklas\Documents\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46123"/>
            <a:ext cx="2555776" cy="1916832"/>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3209191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Adaptiv-pragmatisches Milieu 10%</a:t>
            </a:r>
            <a:endParaRPr lang="de-AT" dirty="0"/>
          </a:p>
        </p:txBody>
      </p:sp>
      <p:sp>
        <p:nvSpPr>
          <p:cNvPr id="3" name="Inhaltsplatzhalter 2"/>
          <p:cNvSpPr>
            <a:spLocks noGrp="1"/>
          </p:cNvSpPr>
          <p:nvPr>
            <p:ph idx="1"/>
          </p:nvPr>
        </p:nvSpPr>
        <p:spPr/>
        <p:txBody>
          <a:bodyPr>
            <a:normAutofit/>
          </a:bodyPr>
          <a:lstStyle/>
          <a:p>
            <a:pPr>
              <a:buFont typeface="Wingdings" panose="05000000000000000000" pitchFamily="2" charset="2"/>
              <a:buChar char="Ø"/>
            </a:pPr>
            <a:r>
              <a:rPr lang="de-AT" sz="2400" dirty="0" smtClean="0"/>
              <a:t>Der </a:t>
            </a:r>
            <a:r>
              <a:rPr lang="de-AT" sz="2400" dirty="0"/>
              <a:t>leistungs- und familienorientierte moderne </a:t>
            </a:r>
            <a:r>
              <a:rPr lang="de-AT" sz="2400" dirty="0" smtClean="0"/>
              <a:t>Mainstream mit </a:t>
            </a:r>
            <a:r>
              <a:rPr lang="de-AT" sz="2400" dirty="0"/>
              <a:t>hoher </a:t>
            </a:r>
            <a:r>
              <a:rPr lang="de-AT" sz="2400" dirty="0" smtClean="0"/>
              <a:t>Anpassungsbereitschaft.</a:t>
            </a:r>
          </a:p>
          <a:p>
            <a:pPr>
              <a:buFont typeface="Wingdings" panose="05000000000000000000" pitchFamily="2" charset="2"/>
              <a:buChar char="Ø"/>
            </a:pPr>
            <a:r>
              <a:rPr lang="de-AT" sz="2400" dirty="0" smtClean="0"/>
              <a:t>Die </a:t>
            </a:r>
            <a:r>
              <a:rPr lang="de-AT" sz="2400" dirty="0"/>
              <a:t>junge Mitte unserer Gesellschaft, ursprünglich aus der bürgerlichen Mitte stammend, aber überwiegend postmodern geprägt. Mobil, zielstrebig, jung mit ausgeprägtem Lebenspragmatismus und Nutzenkalkül. Diese neue Mitte ist erfolgsorientiert, kompromissbereit, hedonistisch und konventionell, mit einem starken Bedürfnis nach „</a:t>
            </a:r>
            <a:r>
              <a:rPr lang="de-AT" sz="2400" dirty="0" err="1"/>
              <a:t>flexicurity</a:t>
            </a:r>
            <a:r>
              <a:rPr lang="de-AT" sz="2400" dirty="0"/>
              <a:t>“, eine Kombination von Flexibilität und Sicherheit im Sinne von Verankerung. </a:t>
            </a:r>
          </a:p>
          <a:p>
            <a:pPr marL="0" indent="0">
              <a:buNone/>
            </a:pPr>
            <a:endParaRPr lang="de-AT" dirty="0"/>
          </a:p>
        </p:txBody>
      </p:sp>
      <p:pic>
        <p:nvPicPr>
          <p:cNvPr id="3074" name="Picture 2" descr="C:\Users\helene.miklas\Documents\Zielgrupp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5085184"/>
            <a:ext cx="4311427" cy="1487348"/>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2124738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Die Performer 9 %</a:t>
            </a:r>
            <a:endParaRPr lang="de-AT" dirty="0"/>
          </a:p>
        </p:txBody>
      </p:sp>
      <p:sp>
        <p:nvSpPr>
          <p:cNvPr id="3" name="Inhaltsplatzhalter 2"/>
          <p:cNvSpPr>
            <a:spLocks noGrp="1"/>
          </p:cNvSpPr>
          <p:nvPr>
            <p:ph idx="1"/>
          </p:nvPr>
        </p:nvSpPr>
        <p:spPr>
          <a:xfrm>
            <a:off x="457200" y="1268760"/>
            <a:ext cx="8229600" cy="4857403"/>
          </a:xfrm>
        </p:spPr>
        <p:txBody>
          <a:bodyPr/>
          <a:lstStyle/>
          <a:p>
            <a:pPr>
              <a:buFont typeface="Wingdings" panose="05000000000000000000" pitchFamily="2" charset="2"/>
              <a:buChar char="Ø"/>
            </a:pPr>
            <a:r>
              <a:rPr lang="de-AT" sz="2400" dirty="0" smtClean="0"/>
              <a:t>Multi-optionale</a:t>
            </a:r>
            <a:r>
              <a:rPr lang="de-AT" sz="2400" dirty="0"/>
              <a:t>, effizienzorientierte Leistungselite. Global-ökonomisches Denken, Konsum- und Stil-Avantgarde, hohe IT und Multimedia-Kompetenz. Starke Schnittstelle mit dem liberal-intellektuellen </a:t>
            </a:r>
            <a:r>
              <a:rPr lang="de-AT" sz="2400" dirty="0" smtClean="0"/>
              <a:t>Milieu</a:t>
            </a:r>
          </a:p>
          <a:p>
            <a:pPr>
              <a:buFont typeface="Wingdings" panose="05000000000000000000" pitchFamily="2" charset="2"/>
              <a:buChar char="Ø"/>
            </a:pPr>
            <a:r>
              <a:rPr lang="de-AT" sz="2400" dirty="0" smtClean="0"/>
              <a:t>Wenig Empathie und Gespür für „untere“ Milieus</a:t>
            </a:r>
            <a:endParaRPr lang="de-AT"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918" y="3787130"/>
            <a:ext cx="29337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501008"/>
            <a:ext cx="16954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5988906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AT" dirty="0" smtClean="0"/>
              <a:t>Digitale Individualisten 7%</a:t>
            </a:r>
            <a:endParaRPr lang="de-AT" dirty="0"/>
          </a:p>
        </p:txBody>
      </p:sp>
      <p:sp>
        <p:nvSpPr>
          <p:cNvPr id="3" name="Inhaltsplatzhalter 2"/>
          <p:cNvSpPr>
            <a:spLocks noGrp="1"/>
          </p:cNvSpPr>
          <p:nvPr>
            <p:ph idx="1"/>
          </p:nvPr>
        </p:nvSpPr>
        <p:spPr>
          <a:xfrm>
            <a:off x="539552" y="1437109"/>
            <a:ext cx="8229600" cy="4525963"/>
          </a:xfrm>
        </p:spPr>
        <p:txBody>
          <a:bodyPr>
            <a:normAutofit lnSpcReduction="10000"/>
          </a:bodyPr>
          <a:lstStyle/>
          <a:p>
            <a:pPr lvl="0">
              <a:buFont typeface="Wingdings" panose="05000000000000000000" pitchFamily="2" charset="2"/>
              <a:buChar char="Ø"/>
            </a:pPr>
            <a:r>
              <a:rPr lang="de-AT" dirty="0" smtClean="0"/>
              <a:t>Neues</a:t>
            </a:r>
            <a:r>
              <a:rPr lang="de-AT" dirty="0"/>
              <a:t>, radikal postmodernes </a:t>
            </a:r>
            <a:r>
              <a:rPr lang="de-AT" dirty="0" smtClean="0"/>
              <a:t>Milieu, obere Mittelschicht, Oberschicht</a:t>
            </a:r>
          </a:p>
          <a:p>
            <a:pPr lvl="0">
              <a:buFont typeface="Wingdings" panose="05000000000000000000" pitchFamily="2" charset="2"/>
              <a:buChar char="Ø"/>
            </a:pPr>
            <a:r>
              <a:rPr lang="de-AT" dirty="0" smtClean="0"/>
              <a:t>stark </a:t>
            </a:r>
            <a:r>
              <a:rPr lang="de-AT" dirty="0"/>
              <a:t>individualistisch geprägte digitale </a:t>
            </a:r>
            <a:r>
              <a:rPr lang="de-AT" dirty="0" smtClean="0"/>
              <a:t>Avantgarde. </a:t>
            </a:r>
          </a:p>
          <a:p>
            <a:pPr lvl="0">
              <a:buFont typeface="Wingdings" panose="05000000000000000000" pitchFamily="2" charset="2"/>
              <a:buChar char="Ø"/>
            </a:pPr>
            <a:r>
              <a:rPr lang="de-AT" dirty="0" smtClean="0"/>
              <a:t>Unkonventionell, kreativ</a:t>
            </a:r>
            <a:r>
              <a:rPr lang="de-AT" dirty="0"/>
              <a:t>, mental und geografisch mobil und immer auf der </a:t>
            </a:r>
            <a:r>
              <a:rPr lang="de-AT" dirty="0" smtClean="0"/>
              <a:t>Suche </a:t>
            </a:r>
            <a:r>
              <a:rPr lang="de-AT" dirty="0"/>
              <a:t>nach Veränderung, nach neuen Grenzen, die überwunden und hinausgeschoben werden können</a:t>
            </a:r>
            <a:r>
              <a:rPr lang="de-AT" dirty="0" smtClean="0"/>
              <a:t>.</a:t>
            </a:r>
            <a:endParaRPr lang="de-AT" dirty="0"/>
          </a:p>
        </p:txBody>
      </p:sp>
      <p:pic>
        <p:nvPicPr>
          <p:cNvPr id="2050" name="Picture 2" descr="C:\Users\helene.miklas\Documents\1149743_m3w561h315q80v9247_xio-fcmsimage-20140925190443-006023-54244b2b27888-.f1624e58-c940-4f3e-9fee-ab3d517815e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60647"/>
            <a:ext cx="2094296" cy="117646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elene.miklas\Documents\Idee-c-daniel-stricker_pixelio.de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63" y="5229200"/>
            <a:ext cx="2032000" cy="1362075"/>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23404825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51"/>
                                        </p:tgtEl>
                                        <p:attrNameLst>
                                          <p:attrName>style.visibility</p:attrName>
                                        </p:attrNameLst>
                                      </p:cBhvr>
                                      <p:to>
                                        <p:strVal val="visible"/>
                                      </p:to>
                                    </p:set>
                                    <p:animEffect transition="in" filter="barn(inVertical)">
                                      <p:cBhvr>
                                        <p:cTn id="3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Flüchtlingsströme</a:t>
            </a:r>
            <a:endParaRPr lang="de-AT" dirty="0"/>
          </a:p>
        </p:txBody>
      </p:sp>
      <p:sp>
        <p:nvSpPr>
          <p:cNvPr id="3" name="Inhaltsplatzhalter 2"/>
          <p:cNvSpPr>
            <a:spLocks noGrp="1"/>
          </p:cNvSpPr>
          <p:nvPr>
            <p:ph idx="1"/>
          </p:nvPr>
        </p:nvSpPr>
        <p:spPr/>
        <p:txBody>
          <a:bodyPr>
            <a:normAutofit fontScale="77500" lnSpcReduction="20000"/>
          </a:bodyPr>
          <a:lstStyle/>
          <a:p>
            <a:pPr marL="0" indent="0">
              <a:buNone/>
            </a:pPr>
            <a:endParaRPr lang="de-AT" dirty="0" smtClean="0"/>
          </a:p>
          <a:p>
            <a:pPr marL="0" indent="0">
              <a:buNone/>
            </a:pPr>
            <a:endParaRPr lang="de-AT" dirty="0"/>
          </a:p>
          <a:p>
            <a:pPr marL="0" indent="0">
              <a:buNone/>
            </a:pPr>
            <a:endParaRPr lang="de-AT" dirty="0" smtClean="0"/>
          </a:p>
          <a:p>
            <a:pPr marL="0" indent="0">
              <a:buNone/>
            </a:pPr>
            <a:endParaRPr lang="de-AT" dirty="0" smtClean="0"/>
          </a:p>
          <a:p>
            <a:r>
              <a:rPr lang="de-AT" dirty="0" smtClean="0"/>
              <a:t>„Die Wiege schlägt zurück“</a:t>
            </a:r>
          </a:p>
          <a:p>
            <a:r>
              <a:rPr lang="de-AT" dirty="0" smtClean="0"/>
              <a:t>Sesshaftigkeit ist keine Normalität mehr, Transmigration, gleichzeitiges Verbleiben in mehreren kulturellen Kontexten</a:t>
            </a:r>
          </a:p>
          <a:p>
            <a:r>
              <a:rPr lang="de-AT" dirty="0" err="1" smtClean="0"/>
              <a:t>MigrantInnen</a:t>
            </a:r>
            <a:r>
              <a:rPr lang="de-AT" dirty="0" smtClean="0"/>
              <a:t> oszillieren zwischen den Milieus, werden subsumiert unter „Flüchtlinge“ = Unterschicht („Die Grenzen meiner Sprache sind die Grenzen meiner Welt“)</a:t>
            </a:r>
          </a:p>
          <a:p>
            <a:r>
              <a:rPr lang="de-AT" dirty="0" smtClean="0"/>
              <a:t>Englisch ist noch „Fremdsprache“ in Österreich</a:t>
            </a:r>
          </a:p>
          <a:p>
            <a:endParaRPr lang="de-A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24745"/>
            <a:ext cx="3345710" cy="223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35346793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147248" cy="1282154"/>
          </a:xfrm>
        </p:spPr>
        <p:txBody>
          <a:bodyPr>
            <a:normAutofit fontScale="90000"/>
          </a:bodyPr>
          <a:lstStyle/>
          <a:p>
            <a:r>
              <a:rPr lang="de-AT" sz="4000" dirty="0" smtClean="0"/>
              <a:t>Migration als wirtschaftliche Chance für die Gesellschaft</a:t>
            </a:r>
            <a:r>
              <a:rPr lang="de-AT" dirty="0" smtClean="0"/>
              <a:t/>
            </a:r>
            <a:br>
              <a:rPr lang="de-AT" dirty="0" smtClean="0"/>
            </a:br>
            <a:r>
              <a:rPr lang="de-AT" sz="2000" dirty="0" smtClean="0"/>
              <a:t>Bad </a:t>
            </a:r>
            <a:r>
              <a:rPr lang="de-AT" sz="2000" dirty="0" err="1" smtClean="0"/>
              <a:t>Ischler</a:t>
            </a:r>
            <a:r>
              <a:rPr lang="de-AT" sz="2000" dirty="0" smtClean="0"/>
              <a:t> Dialog Sozialpartner September 2016</a:t>
            </a:r>
            <a:endParaRPr lang="de-AT" dirty="0"/>
          </a:p>
        </p:txBody>
      </p:sp>
      <p:sp>
        <p:nvSpPr>
          <p:cNvPr id="3" name="Inhaltsplatzhalter 2"/>
          <p:cNvSpPr>
            <a:spLocks noGrp="1"/>
          </p:cNvSpPr>
          <p:nvPr>
            <p:ph idx="1"/>
          </p:nvPr>
        </p:nvSpPr>
        <p:spPr>
          <a:xfrm>
            <a:off x="107504" y="1844824"/>
            <a:ext cx="8784976" cy="4824536"/>
          </a:xfrm>
        </p:spPr>
        <p:txBody>
          <a:bodyPr>
            <a:normAutofit/>
          </a:bodyPr>
          <a:lstStyle/>
          <a:p>
            <a:pPr marL="0" indent="0">
              <a:buNone/>
            </a:pPr>
            <a:r>
              <a:rPr lang="de-AT" sz="2200" i="1" dirty="0" smtClean="0"/>
              <a:t>„Für </a:t>
            </a:r>
            <a:r>
              <a:rPr lang="de-AT" sz="2200" i="1" dirty="0"/>
              <a:t>Österreich und ganz Europa ist – gerade angesichts der demografischen Herausforderungen - Migration mit zahlreichen Chancen verbunden. Denn sinkende Geburtenzahlen und die Alterung der Gesellschaft werden die Anzahl an Arbeitskräften in der EU stark reduzieren, mit entsprechenden Auswirkungen auf das Produktivitäts- und Wirtschaftswachstum sowie das Sozialversicherungssystem. Ohne Zuwanderung würde die Bevölkerung in Österreich bereits jetzt </a:t>
            </a:r>
            <a:r>
              <a:rPr lang="de-AT" sz="2200" i="1" dirty="0" smtClean="0"/>
              <a:t>schrumpfen… </a:t>
            </a:r>
            <a:r>
              <a:rPr lang="de-AT" sz="2200" i="1" dirty="0"/>
              <a:t>Meistens sind die </a:t>
            </a:r>
            <a:r>
              <a:rPr lang="de-AT" sz="2200" i="1" dirty="0" err="1"/>
              <a:t>MigrantInnen</a:t>
            </a:r>
            <a:r>
              <a:rPr lang="de-AT" sz="2200" i="1" dirty="0"/>
              <a:t> jüngere Leute. Das Durchschnittsalter der Bevölkerung Österreichs lag am 1. Jänner 2015 bei 42,3 Jahren. </a:t>
            </a:r>
            <a:endParaRPr lang="de-AT" sz="2200" i="1" dirty="0" smtClean="0"/>
          </a:p>
          <a:p>
            <a:pPr marL="0" indent="0">
              <a:buNone/>
            </a:pPr>
            <a:r>
              <a:rPr lang="de-AT" sz="2200" i="1" dirty="0" smtClean="0"/>
              <a:t>Dabei </a:t>
            </a:r>
            <a:r>
              <a:rPr lang="de-AT" sz="2200" i="1" dirty="0"/>
              <a:t>waren ausländische Staatsangehörige mit einem </a:t>
            </a:r>
            <a:endParaRPr lang="de-AT" sz="2200" i="1" dirty="0" smtClean="0"/>
          </a:p>
          <a:p>
            <a:pPr marL="0" indent="0">
              <a:buNone/>
            </a:pPr>
            <a:r>
              <a:rPr lang="de-AT" sz="2200" i="1" dirty="0" smtClean="0"/>
              <a:t>Durchschnittsalter </a:t>
            </a:r>
            <a:r>
              <a:rPr lang="de-AT" sz="2200" i="1" dirty="0"/>
              <a:t>von 35,1 Jahren deutlich jünger </a:t>
            </a:r>
            <a:endParaRPr lang="de-AT" sz="2200" i="1" dirty="0" smtClean="0"/>
          </a:p>
          <a:p>
            <a:pPr marL="0" indent="0">
              <a:buNone/>
            </a:pPr>
            <a:r>
              <a:rPr lang="de-AT" sz="2200" i="1" dirty="0" smtClean="0"/>
              <a:t>als </a:t>
            </a:r>
            <a:r>
              <a:rPr lang="de-AT" sz="2200" i="1" dirty="0"/>
              <a:t>inländische Staatsbürger (43,5 Jahre</a:t>
            </a:r>
            <a:r>
              <a:rPr lang="de-AT" sz="2200" i="1" dirty="0" smtClean="0"/>
              <a:t>).“</a:t>
            </a:r>
            <a:endParaRPr lang="de-AT" sz="2200" i="1" dirty="0"/>
          </a:p>
          <a:p>
            <a:pPr marL="0" indent="0">
              <a:buNone/>
            </a:pPr>
            <a:endParaRPr lang="de-AT"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923506"/>
            <a:ext cx="2579324" cy="193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32303969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AT" sz="3600" dirty="0"/>
              <a:t>Diskrepanzen in Österreich: Hilfsbereitschaft und „der brüchige Mythos der Hilfsbereitschaft“</a:t>
            </a:r>
          </a:p>
        </p:txBody>
      </p:sp>
      <p:sp>
        <p:nvSpPr>
          <p:cNvPr id="3" name="Inhaltsplatzhalter 2"/>
          <p:cNvSpPr>
            <a:spLocks noGrp="1"/>
          </p:cNvSpPr>
          <p:nvPr>
            <p:ph idx="1"/>
          </p:nvPr>
        </p:nvSpPr>
        <p:spPr>
          <a:xfrm>
            <a:off x="457200" y="1916832"/>
            <a:ext cx="8229600" cy="4209331"/>
          </a:xfrm>
        </p:spPr>
        <p:txBody>
          <a:bodyPr>
            <a:normAutofit fontScale="70000" lnSpcReduction="20000"/>
          </a:bodyPr>
          <a:lstStyle/>
          <a:p>
            <a:pPr>
              <a:buFont typeface="Arial" charset="0"/>
              <a:buChar char="•"/>
            </a:pPr>
            <a:r>
              <a:rPr lang="de-AT" sz="3400" dirty="0" smtClean="0"/>
              <a:t>Enorme Hilfsbereitschaft, wachsende Empathie bei den Jüngeren, hohes zivilgesellschaftliches Engagement, Aufbau von Sozialkapital </a:t>
            </a:r>
          </a:p>
          <a:p>
            <a:pPr>
              <a:buFont typeface="Arial" charset="0"/>
              <a:buChar char="•"/>
            </a:pPr>
            <a:r>
              <a:rPr lang="de-AT" sz="3400" dirty="0" smtClean="0"/>
              <a:t>Aber „der brüchige Mythos der Hilfsbereitschaft“ </a:t>
            </a:r>
            <a:r>
              <a:rPr lang="de-AT" sz="2000" dirty="0" smtClean="0"/>
              <a:t>(Peter Haslinger, 22.10.)</a:t>
            </a:r>
          </a:p>
          <a:p>
            <a:pPr marL="0" indent="0">
              <a:buNone/>
            </a:pPr>
            <a:endParaRPr lang="de-AT" sz="2000" dirty="0" smtClean="0"/>
          </a:p>
          <a:p>
            <a:pPr>
              <a:buFont typeface="Arial" charset="0"/>
              <a:buChar char="•"/>
            </a:pPr>
            <a:r>
              <a:rPr lang="de-AT" sz="3400" dirty="0" smtClean="0"/>
              <a:t>Festlegung der Flüchtlinge auf „Flüchtlinge“ – Dankbarkeit wird gefordert</a:t>
            </a:r>
          </a:p>
          <a:p>
            <a:pPr>
              <a:buFont typeface="Arial" charset="0"/>
              <a:buChar char="•"/>
            </a:pPr>
            <a:r>
              <a:rPr lang="de-AT" sz="3400" dirty="0" smtClean="0"/>
              <a:t>Österreich und Deutschland noch </a:t>
            </a:r>
            <a:r>
              <a:rPr lang="de-AT" sz="3400" dirty="0"/>
              <a:t>nicht gerüstet für Interkulturalität und Migration, </a:t>
            </a:r>
            <a:r>
              <a:rPr lang="de-AT" sz="3400" dirty="0" smtClean="0"/>
              <a:t>„Gastländer“, ethnozentrische Bildungsarbeit </a:t>
            </a:r>
            <a:r>
              <a:rPr lang="de-AT" sz="3400" dirty="0"/>
              <a:t>(Elternarbeit</a:t>
            </a:r>
            <a:r>
              <a:rPr lang="de-AT" sz="3400" dirty="0" smtClean="0"/>
              <a:t>) </a:t>
            </a:r>
            <a:r>
              <a:rPr lang="de-AT" sz="2100" dirty="0" smtClean="0"/>
              <a:t>Leonie </a:t>
            </a:r>
            <a:r>
              <a:rPr lang="de-AT" sz="2100" dirty="0" err="1" smtClean="0"/>
              <a:t>Herwartz</a:t>
            </a:r>
            <a:r>
              <a:rPr lang="de-AT" sz="2100" dirty="0" smtClean="0"/>
              <a:t>-Emden, 16.4.2016</a:t>
            </a:r>
          </a:p>
          <a:p>
            <a:pPr>
              <a:buFont typeface="Arial" charset="0"/>
              <a:buChar char="•"/>
            </a:pPr>
            <a:r>
              <a:rPr lang="de-AT" sz="3400" dirty="0" smtClean="0"/>
              <a:t>Chance der Vielfalt wird nicht gesehen</a:t>
            </a:r>
          </a:p>
          <a:p>
            <a:pPr>
              <a:buFont typeface="Arial" charset="0"/>
              <a:buChar char="•"/>
            </a:pPr>
            <a:r>
              <a:rPr lang="de-AT" sz="3400" dirty="0" smtClean="0"/>
              <a:t>Tiefenschicht der erhöhten Aggression</a:t>
            </a:r>
            <a:endParaRPr lang="de-AT" sz="3400" dirty="0"/>
          </a:p>
          <a:p>
            <a:pPr>
              <a:buFont typeface="Arial" charset="0"/>
              <a:buChar char="•"/>
            </a:pPr>
            <a:endParaRPr lang="de-AT" dirty="0" smtClean="0"/>
          </a:p>
          <a:p>
            <a:pPr marL="0" indent="0">
              <a:buNone/>
            </a:pPr>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6931822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Aggression - grundsätzlich</a:t>
            </a:r>
            <a:endParaRPr lang="de-AT" dirty="0"/>
          </a:p>
        </p:txBody>
      </p:sp>
      <p:sp>
        <p:nvSpPr>
          <p:cNvPr id="3" name="Inhaltsplatzhalter 2"/>
          <p:cNvSpPr>
            <a:spLocks noGrp="1"/>
          </p:cNvSpPr>
          <p:nvPr>
            <p:ph idx="1"/>
          </p:nvPr>
        </p:nvSpPr>
        <p:spPr/>
        <p:txBody>
          <a:bodyPr>
            <a:normAutofit fontScale="85000" lnSpcReduction="10000"/>
          </a:bodyPr>
          <a:lstStyle/>
          <a:p>
            <a:r>
              <a:rPr lang="de-AT" dirty="0" smtClean="0"/>
              <a:t>„Das erweiterte Selbst</a:t>
            </a:r>
            <a:r>
              <a:rPr lang="de-AT" dirty="0"/>
              <a:t> </a:t>
            </a:r>
            <a:r>
              <a:rPr lang="de-AT" dirty="0" smtClean="0"/>
              <a:t>ist angreifbar“, (</a:t>
            </a:r>
            <a:r>
              <a:rPr lang="de-AT" dirty="0" err="1" smtClean="0"/>
              <a:t>Dollase</a:t>
            </a:r>
            <a:r>
              <a:rPr lang="de-AT" dirty="0" smtClean="0"/>
              <a:t> 2012):</a:t>
            </a:r>
            <a:r>
              <a:rPr lang="de-AT" dirty="0"/>
              <a:t> </a:t>
            </a:r>
            <a:r>
              <a:rPr lang="de-AT" dirty="0" smtClean="0"/>
              <a:t>Mein Körper, mein Aussehen, mein Geschmack, meine Sachen, meine Hobbies, meine Arbeit/Leistung, meine </a:t>
            </a:r>
            <a:r>
              <a:rPr lang="de-AT" dirty="0" err="1" smtClean="0"/>
              <a:t>FreundInnen</a:t>
            </a:r>
            <a:r>
              <a:rPr lang="de-AT" dirty="0" smtClean="0"/>
              <a:t>, meine Familie, meine Religion/Kultur, meine Nation</a:t>
            </a:r>
          </a:p>
          <a:p>
            <a:r>
              <a:rPr lang="de-AT" dirty="0" smtClean="0"/>
              <a:t>Angst- und Abwehraggression – reagierend auf eine Bedrohung mit einer Schädigung. Gewinn: Erleichterung, </a:t>
            </a:r>
          </a:p>
          <a:p>
            <a:r>
              <a:rPr lang="de-AT" dirty="0" smtClean="0"/>
              <a:t>Vergeltungsaggression – agierend wegen einer vermeintlichen Beleidigung („alle sollen so sein wie ich“). Hass und Rache. Gewinn: Ehrenherstellung</a:t>
            </a:r>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9635427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787208" cy="922114"/>
          </a:xfrm>
        </p:spPr>
        <p:txBody>
          <a:bodyPr>
            <a:normAutofit fontScale="90000"/>
          </a:bodyPr>
          <a:lstStyle/>
          <a:p>
            <a:r>
              <a:rPr lang="de-AT" dirty="0" smtClean="0"/>
              <a:t>Besondere Gefahren von Aggression Migrationskontext</a:t>
            </a:r>
            <a:endParaRPr lang="de-AT" dirty="0"/>
          </a:p>
        </p:txBody>
      </p:sp>
      <p:sp>
        <p:nvSpPr>
          <p:cNvPr id="3" name="Inhaltsplatzhalter 2"/>
          <p:cNvSpPr>
            <a:spLocks noGrp="1"/>
          </p:cNvSpPr>
          <p:nvPr>
            <p:ph idx="1"/>
          </p:nvPr>
        </p:nvSpPr>
        <p:spPr>
          <a:xfrm>
            <a:off x="382260" y="1340768"/>
            <a:ext cx="8229600" cy="4785395"/>
          </a:xfrm>
        </p:spPr>
        <p:txBody>
          <a:bodyPr>
            <a:normAutofit/>
          </a:bodyPr>
          <a:lstStyle/>
          <a:p>
            <a:r>
              <a:rPr lang="de-AT" sz="2200" dirty="0" smtClean="0"/>
              <a:t>Gruppen der Unterschicht besonders anfällig, sehr schnelle Aktionen</a:t>
            </a:r>
          </a:p>
          <a:p>
            <a:r>
              <a:rPr lang="de-AT" sz="2200" dirty="0" smtClean="0"/>
              <a:t>Doch auch wachsende Ressentiments in der Oberschicht (Ungerechtigkeit, Angst/Werte)</a:t>
            </a:r>
          </a:p>
          <a:p>
            <a:r>
              <a:rPr lang="de-AT" sz="2200" dirty="0" smtClean="0"/>
              <a:t>Aggression wird künstlich als politisches Mittel entfesselt, die natürliche Hemmschwelle hinuntergesetzt  und gewissermaßen salonfähig gemacht, vor allem in der Sprache („Clinton </a:t>
            </a:r>
            <a:r>
              <a:rPr lang="de-AT" sz="2200" dirty="0" err="1" smtClean="0"/>
              <a:t>to</a:t>
            </a:r>
            <a:r>
              <a:rPr lang="de-AT" sz="2200" dirty="0" smtClean="0"/>
              <a:t> </a:t>
            </a:r>
            <a:r>
              <a:rPr lang="de-AT" sz="2200" dirty="0" err="1" smtClean="0"/>
              <a:t>jail</a:t>
            </a:r>
            <a:r>
              <a:rPr lang="de-AT" sz="2200" dirty="0" smtClean="0"/>
              <a:t>“, „salopp „– Oettinger)</a:t>
            </a:r>
          </a:p>
          <a:p>
            <a:r>
              <a:rPr lang="de-AT" sz="2200" dirty="0" smtClean="0"/>
              <a:t>Cybergewalt (#</a:t>
            </a:r>
            <a:r>
              <a:rPr lang="de-AT" sz="2200" dirty="0" err="1" smtClean="0"/>
              <a:t>GegenHassimNetz</a:t>
            </a:r>
            <a:r>
              <a:rPr lang="de-AT" sz="2200" dirty="0" smtClean="0"/>
              <a:t>)</a:t>
            </a:r>
            <a:endParaRPr lang="de-AT" sz="22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199" y="4077073"/>
            <a:ext cx="3677242"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ußzeilenplatzhalter 4"/>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7262787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075240" cy="850106"/>
          </a:xfrm>
        </p:spPr>
        <p:txBody>
          <a:bodyPr>
            <a:normAutofit fontScale="90000"/>
          </a:bodyPr>
          <a:lstStyle/>
          <a:p>
            <a:r>
              <a:rPr lang="de-AT" dirty="0" smtClean="0"/>
              <a:t>Prognosen, Tendenzen, Herausforderungen</a:t>
            </a:r>
            <a:endParaRPr lang="de-AT" dirty="0"/>
          </a:p>
        </p:txBody>
      </p:sp>
      <p:sp>
        <p:nvSpPr>
          <p:cNvPr id="3" name="Inhaltsplatzhalter 2"/>
          <p:cNvSpPr>
            <a:spLocks noGrp="1"/>
          </p:cNvSpPr>
          <p:nvPr>
            <p:ph idx="1"/>
          </p:nvPr>
        </p:nvSpPr>
        <p:spPr>
          <a:xfrm>
            <a:off x="0" y="1196752"/>
            <a:ext cx="9252520" cy="5661248"/>
          </a:xfrm>
        </p:spPr>
        <p:txBody>
          <a:bodyPr>
            <a:normAutofit fontScale="32500" lnSpcReduction="20000"/>
          </a:bodyPr>
          <a:lstStyle/>
          <a:p>
            <a:endParaRPr lang="de-DE" sz="6000" dirty="0" smtClean="0"/>
          </a:p>
          <a:p>
            <a:r>
              <a:rPr lang="de-DE" sz="6800" dirty="0" smtClean="0"/>
              <a:t>Die Aggression wird wachsen</a:t>
            </a:r>
          </a:p>
          <a:p>
            <a:r>
              <a:rPr lang="de-DE" sz="6800" dirty="0" smtClean="0"/>
              <a:t>Die Flüchtlingsströme werden zunehmen</a:t>
            </a:r>
          </a:p>
          <a:p>
            <a:r>
              <a:rPr lang="de-DE" sz="6800" dirty="0" smtClean="0"/>
              <a:t>Die Komplexität wird größer werden, der Wunsch nach Vereinfachung ebenso</a:t>
            </a:r>
          </a:p>
          <a:p>
            <a:r>
              <a:rPr lang="de-DE" sz="6800" dirty="0" smtClean="0"/>
              <a:t>Widersprüchlichkeiten und Ambivalenzen werden wachsen</a:t>
            </a:r>
          </a:p>
          <a:p>
            <a:r>
              <a:rPr lang="de-DE" sz="6800" dirty="0" smtClean="0"/>
              <a:t>Kluft in der Gesellschaft zwischen Akzeptanz und Ablehnung wird größer</a:t>
            </a:r>
          </a:p>
          <a:p>
            <a:r>
              <a:rPr lang="de-DE" sz="6800" dirty="0" smtClean="0"/>
              <a:t>Migration und Integration werden immer neu definiert werden müssen: </a:t>
            </a:r>
          </a:p>
          <a:p>
            <a:pPr marL="0" indent="0">
              <a:buNone/>
            </a:pPr>
            <a:r>
              <a:rPr lang="de-DE" sz="6800" i="1" dirty="0" smtClean="0"/>
              <a:t>„</a:t>
            </a:r>
            <a:r>
              <a:rPr lang="de-DE" sz="6800" i="1" dirty="0"/>
              <a:t>In der Migrationsgesellschaft mit ihrer heterogenen Grundstruktur </a:t>
            </a:r>
            <a:r>
              <a:rPr lang="de-DE" sz="6800" i="1" dirty="0" smtClean="0"/>
              <a:t>werden Zugehörigkeiten</a:t>
            </a:r>
            <a:r>
              <a:rPr lang="de-DE" sz="6800" i="1" dirty="0"/>
              <a:t>, Anerkennungs- und </a:t>
            </a:r>
            <a:r>
              <a:rPr lang="de-DE" sz="6800" i="1" dirty="0" smtClean="0"/>
              <a:t>Teilhabefragen fortwährend neu ausgehandelt.  </a:t>
            </a:r>
            <a:r>
              <a:rPr lang="de-DE" sz="6800" i="1" dirty="0"/>
              <a:t>Von Mitgliedern einer Migrationsgesellschaft wird verlangt, sich immer wieder in neuen Kontexten zu orientieren und sich mit anderen Lebens- und Denkweisen auseinanderzusetzen. Mentale wie auch physische Grenzüberschreitungen sind damit ein wesentliches Merkmal einer </a:t>
            </a:r>
            <a:r>
              <a:rPr lang="de-DE" sz="6800" i="1" dirty="0" err="1"/>
              <a:t>pluralen</a:t>
            </a:r>
            <a:r>
              <a:rPr lang="de-DE" sz="6800" i="1" dirty="0"/>
              <a:t> Gesellschaft. </a:t>
            </a:r>
            <a:r>
              <a:rPr lang="de-DE" sz="6800" i="1" dirty="0" smtClean="0"/>
              <a:t>‚Wie </a:t>
            </a:r>
            <a:r>
              <a:rPr lang="de-DE" sz="6800" i="1" dirty="0"/>
              <a:t>wollen und wie können wir zusammenleben</a:t>
            </a:r>
            <a:r>
              <a:rPr lang="de-DE" sz="6800" i="1" dirty="0" smtClean="0"/>
              <a:t>?‘, </a:t>
            </a:r>
            <a:r>
              <a:rPr lang="de-DE" sz="6800" i="1" dirty="0"/>
              <a:t>lautet dabei eine der Leitfragen gesellschaftlicher Aushandlungsprozesse, über die sich die in einer demokratischen Migrationsgesellschaft lebenden Menschen immer wieder neu verständigen müssen</a:t>
            </a:r>
            <a:r>
              <a:rPr lang="de-DE" sz="6800" i="1" dirty="0" smtClean="0"/>
              <a:t>.“ </a:t>
            </a:r>
            <a:r>
              <a:rPr lang="de-DE" sz="6800" dirty="0" smtClean="0"/>
              <a:t>(</a:t>
            </a:r>
            <a:r>
              <a:rPr lang="de-DE" sz="6800" dirty="0" err="1" smtClean="0"/>
              <a:t>bpb</a:t>
            </a:r>
            <a:r>
              <a:rPr lang="de-DE" sz="6800" dirty="0" smtClean="0"/>
              <a:t> 10.5.2016)</a:t>
            </a:r>
            <a:endParaRPr lang="de-AT" sz="6800" dirty="0"/>
          </a:p>
          <a:p>
            <a:pPr marL="0" indent="0">
              <a:buNone/>
            </a:pPr>
            <a:endParaRPr lang="de-AT" dirty="0"/>
          </a:p>
          <a:p>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41977570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Struktur des Vortrags</a:t>
            </a:r>
            <a:endParaRPr lang="de-AT" dirty="0"/>
          </a:p>
        </p:txBody>
      </p:sp>
      <p:sp>
        <p:nvSpPr>
          <p:cNvPr id="3" name="Inhaltsplatzhalter 2"/>
          <p:cNvSpPr>
            <a:spLocks noGrp="1"/>
          </p:cNvSpPr>
          <p:nvPr>
            <p:ph idx="1"/>
          </p:nvPr>
        </p:nvSpPr>
        <p:spPr/>
        <p:txBody>
          <a:bodyPr>
            <a:normAutofit fontScale="77500" lnSpcReduction="20000"/>
          </a:bodyPr>
          <a:lstStyle/>
          <a:p>
            <a:r>
              <a:rPr lang="de-AT" dirty="0"/>
              <a:t>Einzelbiografie und Gesellschaft - Strukturvorstellung</a:t>
            </a:r>
          </a:p>
          <a:p>
            <a:r>
              <a:rPr lang="de-AT" dirty="0"/>
              <a:t>Veränderungen in der Gesellschaft – Überblick und ein Einblick in die Sinus Milieustudien</a:t>
            </a:r>
          </a:p>
          <a:p>
            <a:r>
              <a:rPr lang="de-AT" dirty="0"/>
              <a:t>Unsere Gesellschaft und die „Flüchtlingsströme“ – die Wiege schlägt zurück</a:t>
            </a:r>
          </a:p>
          <a:p>
            <a:r>
              <a:rPr lang="de-AT" dirty="0"/>
              <a:t>Diskrepanzen in Österreich: Hilfsbereitschaft und „der brüchige Mythos der Hilfsbereitschaft“</a:t>
            </a:r>
          </a:p>
          <a:p>
            <a:r>
              <a:rPr lang="de-AT" dirty="0"/>
              <a:t>Aggressionsformen(Angst-Abwehr/Vergeltungs-aggression, besondere Gefahren von Aggression im Migrationskontext</a:t>
            </a:r>
          </a:p>
          <a:p>
            <a:r>
              <a:rPr lang="de-AT" dirty="0"/>
              <a:t>Prognosen, Tendenzen, Herausforderungen (Gesellschaft, Bildungsbereich)</a:t>
            </a:r>
          </a:p>
          <a:p>
            <a:r>
              <a:rPr lang="de-AT" dirty="0"/>
              <a:t>Lernchancen und </a:t>
            </a:r>
            <a:r>
              <a:rPr lang="de-AT" dirty="0" err="1"/>
              <a:t>Kompetenzenaufbau</a:t>
            </a:r>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8038027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smtClean="0"/>
              <a:t>Prognosen, Tendenzen, Herausforderungen im Bildungsbereich</a:t>
            </a:r>
            <a:endParaRPr lang="de-AT" dirty="0"/>
          </a:p>
        </p:txBody>
      </p:sp>
      <p:sp>
        <p:nvSpPr>
          <p:cNvPr id="3" name="Inhaltsplatzhalter 2"/>
          <p:cNvSpPr>
            <a:spLocks noGrp="1"/>
          </p:cNvSpPr>
          <p:nvPr>
            <p:ph idx="1"/>
          </p:nvPr>
        </p:nvSpPr>
        <p:spPr>
          <a:xfrm>
            <a:off x="457200" y="1600200"/>
            <a:ext cx="8507288" cy="4925144"/>
          </a:xfrm>
        </p:spPr>
        <p:txBody>
          <a:bodyPr>
            <a:normAutofit fontScale="77500" lnSpcReduction="20000"/>
          </a:bodyPr>
          <a:lstStyle/>
          <a:p>
            <a:r>
              <a:rPr lang="de-AT" dirty="0" smtClean="0"/>
              <a:t>Eine der größten Baustellen wird das Bildungssystem bleiben. Welche Art von Baustelle?</a:t>
            </a:r>
          </a:p>
          <a:p>
            <a:r>
              <a:rPr lang="de-AT" dirty="0" smtClean="0"/>
              <a:t>Zwei </a:t>
            </a:r>
            <a:r>
              <a:rPr lang="de-AT" dirty="0"/>
              <a:t>Geschwindigkeiten: Langsame Bildungsprogramme und schnellere Projekte </a:t>
            </a:r>
            <a:r>
              <a:rPr lang="de-AT" dirty="0" smtClean="0"/>
              <a:t>(Österreichischer Integrationsfonds </a:t>
            </a:r>
            <a:r>
              <a:rPr lang="de-AT" dirty="0"/>
              <a:t>mit Schaffung eines Sozialindexes und mobiler </a:t>
            </a:r>
            <a:r>
              <a:rPr lang="de-AT" dirty="0" smtClean="0"/>
              <a:t>Integrationsteams – 2016 40.000.000 Euro, 2017 80.000.000 Euro)</a:t>
            </a:r>
          </a:p>
          <a:p>
            <a:r>
              <a:rPr lang="de-AT" dirty="0" smtClean="0"/>
              <a:t>Ausweitung der Ganztagsschulen </a:t>
            </a:r>
            <a:r>
              <a:rPr lang="de-AT" dirty="0"/>
              <a:t>als Chance für soziale </a:t>
            </a:r>
            <a:r>
              <a:rPr lang="de-AT" dirty="0" smtClean="0"/>
              <a:t>Integration</a:t>
            </a:r>
          </a:p>
          <a:p>
            <a:r>
              <a:rPr lang="de-AT" dirty="0" smtClean="0"/>
              <a:t>Rasche Qualifizierungsmaßnahmen, die professionalisieren, aber nicht mehr „ausbilden“ (</a:t>
            </a:r>
            <a:r>
              <a:rPr lang="de-AT" dirty="0" err="1" smtClean="0"/>
              <a:t>MultiplikatorInnen</a:t>
            </a:r>
            <a:r>
              <a:rPr lang="de-AT" dirty="0" smtClean="0"/>
              <a:t> für SCHILF)</a:t>
            </a:r>
          </a:p>
          <a:p>
            <a:r>
              <a:rPr lang="de-AT" dirty="0" smtClean="0"/>
              <a:t>Von der Interkulturalität zur Transkulturalität (individuelle Identitäten)</a:t>
            </a:r>
          </a:p>
          <a:p>
            <a:endParaRPr lang="de-AT" dirty="0" smtClean="0"/>
          </a:p>
          <a:p>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9904333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Sinus Jugendstudie 2016</a:t>
            </a:r>
            <a:endParaRPr lang="de-A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598" y="1556793"/>
            <a:ext cx="8315797"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2497613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de-AT" dirty="0" smtClean="0"/>
              <a:t>Lernchancen/</a:t>
            </a:r>
            <a:r>
              <a:rPr lang="de-AT" dirty="0" err="1" smtClean="0"/>
              <a:t>Kompetenzenaufbau</a:t>
            </a:r>
            <a:endParaRPr lang="de-AT" dirty="0"/>
          </a:p>
        </p:txBody>
      </p:sp>
      <p:sp>
        <p:nvSpPr>
          <p:cNvPr id="3" name="Inhaltsplatzhalter 2"/>
          <p:cNvSpPr>
            <a:spLocks noGrp="1"/>
          </p:cNvSpPr>
          <p:nvPr>
            <p:ph idx="1"/>
          </p:nvPr>
        </p:nvSpPr>
        <p:spPr>
          <a:xfrm>
            <a:off x="323528" y="1124744"/>
            <a:ext cx="8568952" cy="5544616"/>
          </a:xfrm>
        </p:spPr>
        <p:txBody>
          <a:bodyPr>
            <a:normAutofit fontScale="70000" lnSpcReduction="20000"/>
          </a:bodyPr>
          <a:lstStyle/>
          <a:p>
            <a:pPr lvl="0"/>
            <a:r>
              <a:rPr lang="de-AT" dirty="0" smtClean="0"/>
              <a:t>Normalität der Migration anerkennen </a:t>
            </a:r>
          </a:p>
          <a:p>
            <a:pPr lvl="0"/>
            <a:r>
              <a:rPr lang="de-AT" dirty="0" smtClean="0"/>
              <a:t>Freude an </a:t>
            </a:r>
            <a:r>
              <a:rPr lang="de-AT" dirty="0"/>
              <a:t>der </a:t>
            </a:r>
            <a:r>
              <a:rPr lang="de-AT" dirty="0" smtClean="0"/>
              <a:t>Multiperspektivität</a:t>
            </a:r>
            <a:r>
              <a:rPr lang="de-AT" dirty="0"/>
              <a:t> </a:t>
            </a:r>
            <a:r>
              <a:rPr lang="de-AT" dirty="0" smtClean="0"/>
              <a:t>und am Diskurs entwickeln</a:t>
            </a:r>
          </a:p>
          <a:p>
            <a:r>
              <a:rPr lang="de-AT" dirty="0"/>
              <a:t>Hilfsmittel in Anspruch nehmen</a:t>
            </a:r>
          </a:p>
          <a:p>
            <a:pPr lvl="0"/>
            <a:r>
              <a:rPr lang="de-AT" dirty="0" err="1" smtClean="0"/>
              <a:t>Good</a:t>
            </a:r>
            <a:r>
              <a:rPr lang="de-AT" dirty="0" smtClean="0"/>
              <a:t> </a:t>
            </a:r>
            <a:r>
              <a:rPr lang="de-AT" dirty="0" err="1" smtClean="0"/>
              <a:t>practice</a:t>
            </a:r>
            <a:r>
              <a:rPr lang="de-AT" dirty="0" smtClean="0"/>
              <a:t> nutzen, wissen </a:t>
            </a:r>
            <a:r>
              <a:rPr lang="de-AT" dirty="0"/>
              <a:t>um die Vorläufigkeit von Modellen, </a:t>
            </a:r>
          </a:p>
          <a:p>
            <a:r>
              <a:rPr lang="de-AT" dirty="0" smtClean="0"/>
              <a:t>Stabilität schaffen und Mut zur Veränderung entwickeln, ehrlich evaluieren</a:t>
            </a:r>
          </a:p>
          <a:p>
            <a:pPr lvl="0"/>
            <a:r>
              <a:rPr lang="de-AT" dirty="0" smtClean="0"/>
              <a:t>Lernen</a:t>
            </a:r>
            <a:r>
              <a:rPr lang="de-AT" dirty="0"/>
              <a:t>, mit einem hohen Maß an Unberechenbarkeit, Widersprüchlichkeit und Undurchschaubarkeit </a:t>
            </a:r>
            <a:r>
              <a:rPr lang="de-AT" dirty="0" smtClean="0"/>
              <a:t>umzugehen</a:t>
            </a:r>
          </a:p>
          <a:p>
            <a:pPr lvl="0"/>
            <a:r>
              <a:rPr lang="de-AT" dirty="0" smtClean="0"/>
              <a:t>Spannungen aushalten , Mut </a:t>
            </a:r>
            <a:r>
              <a:rPr lang="de-AT" dirty="0"/>
              <a:t>zum Handeln </a:t>
            </a:r>
            <a:r>
              <a:rPr lang="de-AT" dirty="0" smtClean="0"/>
              <a:t>entwickeln</a:t>
            </a:r>
          </a:p>
          <a:p>
            <a:r>
              <a:rPr lang="de-AT" dirty="0"/>
              <a:t>Bedeutung von berufsbezogene Deutschkenntnissen ausweiten </a:t>
            </a:r>
          </a:p>
          <a:p>
            <a:r>
              <a:rPr lang="de-AT" dirty="0" smtClean="0"/>
              <a:t>Klares Regelwerk überlegen, Spielregeln aufstellen, Aufklärung, sachliche Information, positive Gegennarrative</a:t>
            </a:r>
          </a:p>
          <a:p>
            <a:r>
              <a:rPr lang="de-AT" dirty="0"/>
              <a:t>Ängste verstehen und sie sich selbst auch eingestehen</a:t>
            </a:r>
          </a:p>
          <a:p>
            <a:r>
              <a:rPr lang="de-AT" dirty="0"/>
              <a:t>Kollegiale Intervision mit strukturierten Fragen üben </a:t>
            </a:r>
          </a:p>
          <a:p>
            <a:r>
              <a:rPr lang="de-AT" dirty="0" smtClean="0"/>
              <a:t>Gleiche Augenhöhe als Grundlage üben</a:t>
            </a:r>
          </a:p>
          <a:p>
            <a:r>
              <a:rPr lang="de-AT" dirty="0" smtClean="0"/>
              <a:t>„</a:t>
            </a:r>
            <a:r>
              <a:rPr lang="de-AT" dirty="0" err="1" smtClean="0"/>
              <a:t>Defying</a:t>
            </a:r>
            <a:r>
              <a:rPr lang="de-AT" dirty="0" smtClean="0"/>
              <a:t> </a:t>
            </a:r>
            <a:r>
              <a:rPr lang="de-AT" dirty="0" err="1"/>
              <a:t>reality</a:t>
            </a:r>
            <a:r>
              <a:rPr lang="de-AT" dirty="0"/>
              <a:t> </a:t>
            </a:r>
            <a:r>
              <a:rPr lang="de-AT" dirty="0" err="1"/>
              <a:t>by</a:t>
            </a:r>
            <a:r>
              <a:rPr lang="de-AT" dirty="0"/>
              <a:t> </a:t>
            </a:r>
            <a:r>
              <a:rPr lang="de-AT" dirty="0" err="1"/>
              <a:t>building</a:t>
            </a:r>
            <a:r>
              <a:rPr lang="de-AT" dirty="0"/>
              <a:t> </a:t>
            </a:r>
            <a:r>
              <a:rPr lang="de-AT" dirty="0" err="1"/>
              <a:t>little</a:t>
            </a:r>
            <a:r>
              <a:rPr lang="de-AT" dirty="0"/>
              <a:t> </a:t>
            </a:r>
            <a:r>
              <a:rPr lang="de-AT" dirty="0" err="1" smtClean="0"/>
              <a:t>buildings</a:t>
            </a:r>
            <a:r>
              <a:rPr lang="de-AT" dirty="0" smtClean="0"/>
              <a:t>“, Kreativität schafft Fakten</a:t>
            </a:r>
          </a:p>
          <a:p>
            <a:endParaRPr lang="de-AT" dirty="0"/>
          </a:p>
          <a:p>
            <a:endParaRPr lang="de-AT" dirty="0"/>
          </a:p>
          <a:p>
            <a:endParaRPr lang="de-AT" dirty="0"/>
          </a:p>
          <a:p>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8402712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Effect transition="in" filter="fade">
                                      <p:cBhvr>
                                        <p:cTn id="69" dur="1000"/>
                                        <p:tgtEl>
                                          <p:spTgt spid="3">
                                            <p:txEl>
                                              <p:pRg st="10" end="10"/>
                                            </p:txEl>
                                          </p:spTgt>
                                        </p:tgtEl>
                                      </p:cBhvr>
                                    </p:animEffect>
                                    <p:anim calcmode="lin" valueType="num">
                                      <p:cBhvr>
                                        <p:cTn id="7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
                                            <p:txEl>
                                              <p:pRg st="11" end="11"/>
                                            </p:txEl>
                                          </p:spTgt>
                                        </p:tgtEl>
                                        <p:attrNameLst>
                                          <p:attrName>style.visibility</p:attrName>
                                        </p:attrNameLst>
                                      </p:cBhvr>
                                      <p:to>
                                        <p:strVal val="visible"/>
                                      </p:to>
                                    </p:set>
                                    <p:animEffect transition="in" filter="fade">
                                      <p:cBhvr>
                                        <p:cTn id="76" dur="1000"/>
                                        <p:tgtEl>
                                          <p:spTgt spid="3">
                                            <p:txEl>
                                              <p:pRg st="11" end="11"/>
                                            </p:txEl>
                                          </p:spTgt>
                                        </p:tgtEl>
                                      </p:cBhvr>
                                    </p:animEffect>
                                    <p:anim calcmode="lin" valueType="num">
                                      <p:cBhvr>
                                        <p:cTn id="7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Effect transition="in" filter="fade">
                                      <p:cBhvr>
                                        <p:cTn id="83" dur="1000"/>
                                        <p:tgtEl>
                                          <p:spTgt spid="3">
                                            <p:txEl>
                                              <p:pRg st="12" end="12"/>
                                            </p:txEl>
                                          </p:spTgt>
                                        </p:tgtEl>
                                      </p:cBhvr>
                                    </p:animEffect>
                                    <p:anim calcmode="lin" valueType="num">
                                      <p:cBhvr>
                                        <p:cTn id="8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714202"/>
          </a:xfrm>
        </p:spPr>
        <p:txBody>
          <a:bodyPr>
            <a:normAutofit fontScale="90000"/>
          </a:bodyPr>
          <a:lstStyle/>
          <a:p>
            <a:r>
              <a:rPr lang="de-AT" sz="3100" dirty="0"/>
              <a:t>Grundsätze der interkulturellen Elternarbeit. Interkulturelle Elternarbeit, 2. Auflage, erweitert um Schwerpunktthema Flucht (ÖIF Sept. </a:t>
            </a:r>
            <a:r>
              <a:rPr lang="de-AT" sz="3100" dirty="0" smtClean="0"/>
              <a:t>2016)</a:t>
            </a:r>
            <a:r>
              <a:rPr lang="de-AT" sz="1600" dirty="0"/>
              <a:t/>
            </a:r>
            <a:br>
              <a:rPr lang="de-AT" sz="1600" dirty="0"/>
            </a:br>
            <a:endParaRPr lang="de-AT" sz="1600" dirty="0"/>
          </a:p>
        </p:txBody>
      </p:sp>
      <p:sp>
        <p:nvSpPr>
          <p:cNvPr id="3" name="Inhaltsplatzhalter 2"/>
          <p:cNvSpPr>
            <a:spLocks noGrp="1"/>
          </p:cNvSpPr>
          <p:nvPr>
            <p:ph idx="1"/>
          </p:nvPr>
        </p:nvSpPr>
        <p:spPr/>
        <p:txBody>
          <a:bodyPr>
            <a:normAutofit fontScale="85000" lnSpcReduction="20000"/>
          </a:bodyPr>
          <a:lstStyle/>
          <a:p>
            <a:pPr marL="0" indent="0">
              <a:buNone/>
            </a:pPr>
            <a:endParaRPr lang="de-AT" i="1" dirty="0" smtClean="0"/>
          </a:p>
          <a:p>
            <a:pPr marL="0" indent="0">
              <a:buNone/>
            </a:pPr>
            <a:r>
              <a:rPr lang="de-AT" i="1" dirty="0" smtClean="0"/>
              <a:t>„2. Machen </a:t>
            </a:r>
            <a:r>
              <a:rPr lang="de-AT" i="1" dirty="0"/>
              <a:t>Sie Respekt </a:t>
            </a:r>
            <a:r>
              <a:rPr lang="de-AT" i="1" dirty="0" smtClean="0"/>
              <a:t>und Kommunikation </a:t>
            </a:r>
            <a:r>
              <a:rPr lang="de-AT" i="1" dirty="0"/>
              <a:t>auf </a:t>
            </a:r>
            <a:r>
              <a:rPr lang="de-AT" i="1" dirty="0" smtClean="0"/>
              <a:t>Augenhöhe zu </a:t>
            </a:r>
            <a:r>
              <a:rPr lang="de-AT" i="1" dirty="0"/>
              <a:t>Ihren Leitprinzipien</a:t>
            </a:r>
            <a:r>
              <a:rPr lang="de-AT" i="1" dirty="0" smtClean="0"/>
              <a:t>.</a:t>
            </a:r>
          </a:p>
          <a:p>
            <a:pPr marL="0" indent="0">
              <a:buNone/>
            </a:pPr>
            <a:r>
              <a:rPr lang="de-AT" i="1" dirty="0" smtClean="0"/>
              <a:t>3. </a:t>
            </a:r>
            <a:r>
              <a:rPr lang="de-AT" i="1" dirty="0"/>
              <a:t>Versetzen Sie sich in die </a:t>
            </a:r>
            <a:r>
              <a:rPr lang="de-AT" i="1" dirty="0" smtClean="0"/>
              <a:t>Situation der </a:t>
            </a:r>
            <a:r>
              <a:rPr lang="de-AT" i="1" dirty="0"/>
              <a:t>zugewanderten </a:t>
            </a:r>
            <a:r>
              <a:rPr lang="de-AT" i="1" dirty="0" smtClean="0"/>
              <a:t>oder geflüchteten </a:t>
            </a:r>
            <a:r>
              <a:rPr lang="de-AT" i="1" dirty="0"/>
              <a:t>Eltern.</a:t>
            </a:r>
            <a:endParaRPr lang="de-AT" i="1" dirty="0" smtClean="0"/>
          </a:p>
          <a:p>
            <a:pPr marL="0" indent="0">
              <a:buNone/>
            </a:pPr>
            <a:r>
              <a:rPr lang="de-AT" i="1" dirty="0" smtClean="0"/>
              <a:t>5. Stellen </a:t>
            </a:r>
            <a:r>
              <a:rPr lang="de-AT" i="1" dirty="0"/>
              <a:t>Sie klare Regeln </a:t>
            </a:r>
            <a:r>
              <a:rPr lang="de-AT" i="1" dirty="0" smtClean="0"/>
              <a:t>auf, die </a:t>
            </a:r>
            <a:r>
              <a:rPr lang="de-AT" i="1" dirty="0"/>
              <a:t>für alle gelten </a:t>
            </a:r>
            <a:r>
              <a:rPr lang="de-AT" i="1" dirty="0" smtClean="0"/>
              <a:t>— unabhängig </a:t>
            </a:r>
            <a:r>
              <a:rPr lang="de-AT" i="1" dirty="0"/>
              <a:t>von der Herkunft</a:t>
            </a:r>
            <a:r>
              <a:rPr lang="de-AT" i="1" dirty="0" smtClean="0"/>
              <a:t>.</a:t>
            </a:r>
          </a:p>
          <a:p>
            <a:pPr marL="0" indent="0">
              <a:buNone/>
            </a:pPr>
            <a:r>
              <a:rPr lang="de-AT" i="1" dirty="0" smtClean="0"/>
              <a:t>9. Bedenken Sie, dass Sie nicht für alles verantwortlich sind. …</a:t>
            </a:r>
          </a:p>
          <a:p>
            <a:r>
              <a:rPr lang="de-AT" i="1" dirty="0"/>
              <a:t>Sich in die </a:t>
            </a:r>
            <a:r>
              <a:rPr lang="de-AT" i="1" dirty="0" smtClean="0"/>
              <a:t>Situation des </a:t>
            </a:r>
            <a:r>
              <a:rPr lang="de-AT" i="1" dirty="0"/>
              <a:t>Anderen </a:t>
            </a:r>
            <a:r>
              <a:rPr lang="de-AT" i="1" dirty="0" smtClean="0"/>
              <a:t>versetzen</a:t>
            </a:r>
          </a:p>
          <a:p>
            <a:pPr marL="0" indent="0">
              <a:buNone/>
            </a:pPr>
            <a:r>
              <a:rPr lang="de-AT" i="1" dirty="0" smtClean="0"/>
              <a:t> zu </a:t>
            </a:r>
            <a:r>
              <a:rPr lang="de-AT" i="1" dirty="0"/>
              <a:t>können, ist </a:t>
            </a:r>
            <a:r>
              <a:rPr lang="de-AT" i="1" dirty="0" smtClean="0"/>
              <a:t>eine Schlüsselkompetenz“</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157192"/>
            <a:ext cx="2088232" cy="1445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415616528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sz="3600" dirty="0" smtClean="0"/>
              <a:t/>
            </a:r>
            <a:br>
              <a:rPr lang="de-AT" sz="3600" dirty="0" smtClean="0"/>
            </a:br>
            <a:r>
              <a:rPr lang="de-AT" sz="3600" dirty="0" smtClean="0"/>
              <a:t>Stefan </a:t>
            </a:r>
            <a:r>
              <a:rPr lang="de-AT" sz="3600" dirty="0"/>
              <a:t>Zweig Presse Samstag 2. Juli 2016 „Die geistige Einheit Europas“, geschrieben 1936.</a:t>
            </a:r>
            <a:r>
              <a:rPr lang="de-AT" dirty="0"/>
              <a:t/>
            </a:r>
            <a:br>
              <a:rPr lang="de-AT" dirty="0"/>
            </a:br>
            <a:endParaRPr lang="de-AT" dirty="0"/>
          </a:p>
        </p:txBody>
      </p:sp>
      <p:sp>
        <p:nvSpPr>
          <p:cNvPr id="3" name="Inhaltsplatzhalter 2"/>
          <p:cNvSpPr>
            <a:spLocks noGrp="1"/>
          </p:cNvSpPr>
          <p:nvPr>
            <p:ph idx="1"/>
          </p:nvPr>
        </p:nvSpPr>
        <p:spPr/>
        <p:txBody>
          <a:bodyPr>
            <a:normAutofit fontScale="70000" lnSpcReduction="20000"/>
          </a:bodyPr>
          <a:lstStyle/>
          <a:p>
            <a:pPr marL="0" indent="0">
              <a:buNone/>
            </a:pPr>
            <a:r>
              <a:rPr lang="de-AT" sz="3400" i="1" dirty="0"/>
              <a:t>„Dennoch, glaube ich, dürfen wir uns einem Pessimismus nicht schwächlich hingeben. Denn der Pessimismus ist ein destruktives Element. Er schwächt die Energien, weil er unschöpferisch ist.  … wir müssen alle unsere Kraft einsetzen, um die Gläubigkeit in dieser Minute des Verzagens zu stärken; wir müssen, wo wir im Dunkeln auch nur einen leisen Schein der Hoffnung sehen, auf ihn hinweisen…  Wir dürfen um der Wahrheit willen nicht verschweigen, dass mächtige egoistische Kräfte jeder Verständigung entgegenarbeiten. Seien wir also entschlossen und geduldig zugleich: Lassen wir uns nicht beirren durch alle Unvernunft und </a:t>
            </a:r>
            <a:r>
              <a:rPr lang="de-AT" sz="3400" i="1" dirty="0" err="1"/>
              <a:t>Unhumanität</a:t>
            </a:r>
            <a:r>
              <a:rPr lang="de-AT" sz="3400" i="1" dirty="0"/>
              <a:t> der Zeit, bleiben wir dem zeitlosen Gedanken der Humanität treu – es ist nicht so schwer! Überall können einige Menschen, die guten Willens sind, das Wunder vollbringen, sich zu verstehen.“</a:t>
            </a:r>
            <a:endParaRPr lang="de-AT" sz="3400" dirty="0"/>
          </a:p>
          <a:p>
            <a:pPr marL="0" indent="0">
              <a:buNone/>
            </a:pPr>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30942614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smtClean="0"/>
              <a:t>Not </a:t>
            </a:r>
            <a:r>
              <a:rPr lang="de-AT" dirty="0" err="1" smtClean="0"/>
              <a:t>against</a:t>
            </a:r>
            <a:r>
              <a:rPr lang="de-AT" dirty="0" smtClean="0"/>
              <a:t> </a:t>
            </a:r>
            <a:r>
              <a:rPr lang="de-AT" dirty="0" err="1" smtClean="0"/>
              <a:t>reason</a:t>
            </a:r>
            <a:r>
              <a:rPr lang="de-AT" dirty="0" smtClean="0"/>
              <a:t> but a </a:t>
            </a:r>
            <a:r>
              <a:rPr lang="de-AT" dirty="0" err="1" smtClean="0"/>
              <a:t>bit</a:t>
            </a:r>
            <a:r>
              <a:rPr lang="de-AT" dirty="0" smtClean="0"/>
              <a:t> </a:t>
            </a:r>
            <a:r>
              <a:rPr lang="de-AT" dirty="0" err="1" smtClean="0"/>
              <a:t>beyond</a:t>
            </a:r>
            <a:r>
              <a:rPr lang="de-AT" dirty="0" smtClean="0"/>
              <a:t> </a:t>
            </a:r>
            <a:r>
              <a:rPr lang="de-AT" dirty="0" err="1" smtClean="0"/>
              <a:t>reason</a:t>
            </a:r>
            <a:endParaRPr lang="de-AT"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60781"/>
            <a:ext cx="777686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41852312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Dignität der jeweiligen Biografie </a:t>
            </a:r>
            <a:endParaRPr lang="de-AT"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127744"/>
            <a:ext cx="7776864" cy="550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7526543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Literatur</a:t>
            </a:r>
            <a:endParaRPr lang="de-AT" dirty="0"/>
          </a:p>
        </p:txBody>
      </p:sp>
      <p:sp>
        <p:nvSpPr>
          <p:cNvPr id="3" name="Inhaltsplatzhalter 2"/>
          <p:cNvSpPr>
            <a:spLocks noGrp="1"/>
          </p:cNvSpPr>
          <p:nvPr>
            <p:ph idx="1"/>
          </p:nvPr>
        </p:nvSpPr>
        <p:spPr>
          <a:xfrm>
            <a:off x="457200" y="1600200"/>
            <a:ext cx="8507288" cy="4925144"/>
          </a:xfrm>
        </p:spPr>
        <p:txBody>
          <a:bodyPr>
            <a:normAutofit fontScale="55000" lnSpcReduction="20000"/>
          </a:bodyPr>
          <a:lstStyle/>
          <a:p>
            <a:r>
              <a:rPr lang="de-AT" b="1" dirty="0"/>
              <a:t>Zu den Milieustudien</a:t>
            </a:r>
            <a:endParaRPr lang="de-AT" dirty="0"/>
          </a:p>
          <a:p>
            <a:pPr marL="0" indent="0">
              <a:buNone/>
            </a:pPr>
            <a:r>
              <a:rPr lang="de-AT" dirty="0" err="1"/>
              <a:t>Calmbach</a:t>
            </a:r>
            <a:r>
              <a:rPr lang="de-AT" dirty="0"/>
              <a:t>, Mark &amp; </a:t>
            </a:r>
            <a:r>
              <a:rPr lang="de-AT" dirty="0" err="1"/>
              <a:t>Borgstedt</a:t>
            </a:r>
            <a:r>
              <a:rPr lang="de-AT" dirty="0"/>
              <a:t>, Silke et al. (2016): Wie ticken Jugendliche 2016? Berlin: Springer Verlag </a:t>
            </a:r>
          </a:p>
          <a:p>
            <a:pPr marL="0" indent="0">
              <a:buNone/>
            </a:pPr>
            <a:r>
              <a:rPr lang="de-AT" dirty="0" err="1"/>
              <a:t>Heinzlmaier</a:t>
            </a:r>
            <a:r>
              <a:rPr lang="de-AT" dirty="0"/>
              <a:t>, Bernhard (2013): Performer, </a:t>
            </a:r>
            <a:r>
              <a:rPr lang="de-AT" dirty="0" err="1"/>
              <a:t>Styler</a:t>
            </a:r>
            <a:r>
              <a:rPr lang="de-AT" dirty="0"/>
              <a:t>, Egoisten: Über eine Jugend, der die Alten die Ideale abgewöhnt haben. Berlin: Archiv der Jugendkulturen</a:t>
            </a:r>
          </a:p>
          <a:p>
            <a:pPr marL="0" indent="0">
              <a:buNone/>
            </a:pPr>
            <a:r>
              <a:rPr lang="de-AT" dirty="0" err="1"/>
              <a:t>Heinzlmaier</a:t>
            </a:r>
            <a:r>
              <a:rPr lang="de-AT" dirty="0"/>
              <a:t>, Bernhard &amp; </a:t>
            </a:r>
            <a:r>
              <a:rPr lang="de-AT" dirty="0" err="1"/>
              <a:t>Ikrath</a:t>
            </a:r>
            <a:r>
              <a:rPr lang="de-AT" dirty="0"/>
              <a:t>, Philipp (2013): Generation Ego: Die Werte der Jugend im 21. Jahrhundert. Wien: </a:t>
            </a:r>
            <a:r>
              <a:rPr lang="de-AT" dirty="0" err="1"/>
              <a:t>Promedia</a:t>
            </a:r>
            <a:r>
              <a:rPr lang="de-AT" dirty="0"/>
              <a:t> Verlag</a:t>
            </a:r>
          </a:p>
          <a:p>
            <a:pPr marL="0" indent="0">
              <a:buNone/>
            </a:pPr>
            <a:r>
              <a:rPr lang="de-AT" dirty="0" err="1" smtClean="0"/>
              <a:t>Hempelmann</a:t>
            </a:r>
            <a:r>
              <a:rPr lang="de-AT" dirty="0"/>
              <a:t>, </a:t>
            </a:r>
            <a:r>
              <a:rPr lang="de-AT" dirty="0" err="1"/>
              <a:t>Heinzpeter</a:t>
            </a:r>
            <a:r>
              <a:rPr lang="de-AT" dirty="0"/>
              <a:t> (2013²): Gott im Milieu. Wie Sinusstudien der Kirche helfen können, Menschen zu erreichen. Gießen: Brunnenverlag</a:t>
            </a:r>
          </a:p>
          <a:p>
            <a:pPr marL="0" indent="0">
              <a:buNone/>
            </a:pPr>
            <a:r>
              <a:rPr lang="de-AT" u="sng" dirty="0">
                <a:hlinkClick r:id="rId2"/>
              </a:rPr>
              <a:t>http://www.tibs.at/content/die-erste-%C3%B6sterreichische-sinus-milieu-jugendstudie-2013-jugend-%C3%B6sterreich</a:t>
            </a:r>
            <a:endParaRPr lang="de-AT" dirty="0"/>
          </a:p>
          <a:p>
            <a:pPr marL="0" indent="0">
              <a:buNone/>
            </a:pPr>
            <a:r>
              <a:rPr lang="de-AT" u="sng" dirty="0">
                <a:hlinkClick r:id="rId3"/>
              </a:rPr>
              <a:t>http://www.integral.co.at/de/sinus/milieus_at.php</a:t>
            </a:r>
            <a:endParaRPr lang="de-AT" dirty="0"/>
          </a:p>
          <a:p>
            <a:pPr marL="0" indent="0">
              <a:buNone/>
            </a:pPr>
            <a:r>
              <a:rPr lang="de-AT" u="sng" dirty="0">
                <a:hlinkClick r:id="rId4"/>
              </a:rPr>
              <a:t>http://www.sinus-akademie.de/fileadmin/user_files/Wie_ticken_Jugendliche_2016/Presse/%C3%96ffentlicher_Foliensatz_u18_2016.pdf</a:t>
            </a:r>
            <a:endParaRPr lang="de-AT" u="sng" dirty="0"/>
          </a:p>
          <a:p>
            <a:r>
              <a:rPr lang="de-AT" b="1" dirty="0"/>
              <a:t>Zur Aggression</a:t>
            </a:r>
            <a:endParaRPr lang="de-AT" dirty="0"/>
          </a:p>
          <a:p>
            <a:pPr marL="0" indent="0">
              <a:buNone/>
            </a:pPr>
            <a:r>
              <a:rPr lang="de-AT" dirty="0" err="1"/>
              <a:t>Dollase</a:t>
            </a:r>
            <a:r>
              <a:rPr lang="de-AT" dirty="0"/>
              <a:t>, Rainer (2012): Gewalt in der Schule. Stuttgart: Kohlhammer-Verlag</a:t>
            </a:r>
          </a:p>
          <a:p>
            <a:pPr marL="0" indent="0">
              <a:buNone/>
            </a:pPr>
            <a:r>
              <a:rPr lang="de-AT" dirty="0"/>
              <a:t>Nolting, Hans-Peter: </a:t>
            </a:r>
            <a:r>
              <a:rPr lang="de-AT" dirty="0" err="1"/>
              <a:t>Lernfall</a:t>
            </a:r>
            <a:r>
              <a:rPr lang="de-AT" dirty="0"/>
              <a:t> Aggression. Reinbek: Rowohlt  (viele Auflagen)</a:t>
            </a:r>
          </a:p>
          <a:p>
            <a:pPr marL="0" indent="0">
              <a:buNone/>
            </a:pPr>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40590890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99592" y="980728"/>
            <a:ext cx="7776864" cy="4524315"/>
          </a:xfrm>
          <a:prstGeom prst="rect">
            <a:avLst/>
          </a:prstGeom>
        </p:spPr>
        <p:txBody>
          <a:bodyPr wrap="square">
            <a:spAutoFit/>
          </a:bodyPr>
          <a:lstStyle/>
          <a:p>
            <a:r>
              <a:rPr lang="de-AT" b="1" dirty="0"/>
              <a:t>Zukunftspapiere</a:t>
            </a:r>
            <a:endParaRPr lang="de-AT" dirty="0"/>
          </a:p>
          <a:p>
            <a:r>
              <a:rPr lang="de-AT" u="sng" dirty="0"/>
              <a:t>So sieht die Welt im Jahre 2030 aus</a:t>
            </a:r>
            <a:endParaRPr lang="de-AT" dirty="0"/>
          </a:p>
          <a:p>
            <a:r>
              <a:rPr lang="de-AT" u="sng" dirty="0">
                <a:hlinkClick r:id="rId2"/>
              </a:rPr>
              <a:t>http://www.vditz.de/fileadmin/media/VDI_Band_100_C1.pdf</a:t>
            </a:r>
            <a:endParaRPr lang="de-AT" dirty="0"/>
          </a:p>
          <a:p>
            <a:r>
              <a:rPr lang="de-AT" dirty="0"/>
              <a:t>http://www.vditz.de/fileadmin/media/VDI_Band_101_C1.pdf</a:t>
            </a:r>
          </a:p>
          <a:p>
            <a:r>
              <a:rPr lang="de-AT" u="sng" dirty="0">
                <a:hlinkClick r:id="rId3"/>
              </a:rPr>
              <a:t>http://www.vditz.de/fileadmin/media/VDI_Band_102_C1.pdf</a:t>
            </a:r>
            <a:endParaRPr lang="de-AT" dirty="0"/>
          </a:p>
          <a:p>
            <a:r>
              <a:rPr lang="de-AT" dirty="0" err="1"/>
              <a:t>vdi</a:t>
            </a:r>
            <a:r>
              <a:rPr lang="de-AT" dirty="0"/>
              <a:t> Technologiezentrum, </a:t>
            </a:r>
            <a:r>
              <a:rPr lang="de-AT" dirty="0" err="1"/>
              <a:t>Foresight</a:t>
            </a:r>
            <a:r>
              <a:rPr lang="de-AT" dirty="0"/>
              <a:t> </a:t>
            </a:r>
            <a:r>
              <a:rPr lang="de-AT" dirty="0" err="1"/>
              <a:t>process</a:t>
            </a:r>
            <a:r>
              <a:rPr lang="de-AT" dirty="0"/>
              <a:t> Auftrag Ministerium für Bildung und Forschung</a:t>
            </a:r>
          </a:p>
          <a:p>
            <a:r>
              <a:rPr lang="de-AT" b="1" dirty="0"/>
              <a:t>Vorträge</a:t>
            </a:r>
            <a:endParaRPr lang="de-AT" dirty="0"/>
          </a:p>
          <a:p>
            <a:r>
              <a:rPr lang="de-AT" dirty="0" err="1"/>
              <a:t>Herwartz</a:t>
            </a:r>
            <a:r>
              <a:rPr lang="de-AT" dirty="0"/>
              <a:t>-Ender, Leonie (2016): Migrationsbedingte Heterogenität und interkulturelle Sozialisation </a:t>
            </a:r>
            <a:r>
              <a:rPr lang="de-AT" u="sng" dirty="0">
                <a:hlinkClick r:id="rId4"/>
              </a:rPr>
              <a:t>https://www.youtube.com/watch?v=aPyQVllBF9Q</a:t>
            </a:r>
            <a:endParaRPr lang="de-AT" u="sng" dirty="0"/>
          </a:p>
          <a:p>
            <a:r>
              <a:rPr lang="de-AT" b="1" dirty="0"/>
              <a:t>Offizielle Papiere</a:t>
            </a:r>
            <a:endParaRPr lang="de-AT" dirty="0"/>
          </a:p>
          <a:p>
            <a:r>
              <a:rPr lang="de-AT" dirty="0"/>
              <a:t>Bad </a:t>
            </a:r>
            <a:r>
              <a:rPr lang="de-AT" dirty="0" err="1"/>
              <a:t>Ischlerstudie</a:t>
            </a:r>
            <a:r>
              <a:rPr lang="de-AT" dirty="0"/>
              <a:t> der Sozialpartner, September 2016 http://www.sozialpartner.at/wp-content/uploads/2016/09/Bad-Ischl-Papier-2016_neu.pdf</a:t>
            </a:r>
          </a:p>
          <a:p>
            <a:r>
              <a:rPr lang="de-AT" dirty="0"/>
              <a:t>Grundsätze der interkulturellen Elternarbeit. Interkulturelle Elternarbeit, 2. Auflage, erweitert um Schwerpunktthema Flucht (ÖIF Sept. 2016)</a:t>
            </a:r>
          </a:p>
        </p:txBody>
      </p:sp>
      <p:sp>
        <p:nvSpPr>
          <p:cNvPr id="3" name="Fußzeilenplatzhalter 2"/>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9764235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27584" y="548680"/>
            <a:ext cx="7272808" cy="5632311"/>
          </a:xfrm>
          <a:prstGeom prst="rect">
            <a:avLst/>
          </a:prstGeom>
        </p:spPr>
        <p:txBody>
          <a:bodyPr wrap="square">
            <a:spAutoFit/>
          </a:bodyPr>
          <a:lstStyle/>
          <a:p>
            <a:r>
              <a:rPr lang="de-AT" b="1" dirty="0"/>
              <a:t>Artikel</a:t>
            </a:r>
            <a:endParaRPr lang="de-AT" dirty="0"/>
          </a:p>
          <a:p>
            <a:r>
              <a:rPr lang="de-AT" dirty="0" err="1"/>
              <a:t>Neuweg</a:t>
            </a:r>
            <a:r>
              <a:rPr lang="de-AT" dirty="0"/>
              <a:t>, G.H.: Werterziehung in unsicheren Zeiten</a:t>
            </a:r>
          </a:p>
          <a:p>
            <a:r>
              <a:rPr lang="de-AT" dirty="0"/>
              <a:t>in: </a:t>
            </a:r>
            <a:r>
              <a:rPr lang="de-AT" dirty="0" err="1"/>
              <a:t>wissenplus</a:t>
            </a:r>
            <a:r>
              <a:rPr lang="de-AT" dirty="0"/>
              <a:t> - Österreichische Zeitschrift für Berufsbildung, Volume 2015/16, </a:t>
            </a:r>
            <a:r>
              <a:rPr lang="de-AT" dirty="0" err="1"/>
              <a:t>Number</a:t>
            </a:r>
            <a:r>
              <a:rPr lang="de-AT" dirty="0"/>
              <a:t> 2, Page(s) 40-46, 2016. </a:t>
            </a:r>
            <a:r>
              <a:rPr lang="de-AT" u="sng" dirty="0">
                <a:hlinkClick r:id="rId2"/>
              </a:rPr>
              <a:t>www.wissenistmanz.at/</a:t>
            </a:r>
            <a:r>
              <a:rPr lang="de-AT" u="sng" dirty="0" err="1">
                <a:hlinkClick r:id="rId2"/>
              </a:rPr>
              <a:t>wissenplus</a:t>
            </a:r>
            <a:r>
              <a:rPr lang="de-AT" u="sng" dirty="0">
                <a:hlinkClick r:id="rId2"/>
              </a:rPr>
              <a:t>/</a:t>
            </a:r>
            <a:r>
              <a:rPr lang="de-AT" b="1" u="sng" dirty="0" err="1">
                <a:hlinkClick r:id="rId2"/>
              </a:rPr>
              <a:t>zeit</a:t>
            </a:r>
            <a:r>
              <a:rPr lang="de-AT" u="sng" dirty="0" err="1">
                <a:hlinkClick r:id="rId2"/>
              </a:rPr>
              <a:t>schrift</a:t>
            </a:r>
            <a:r>
              <a:rPr lang="de-AT" u="sng" dirty="0">
                <a:hlinkClick r:id="rId2"/>
              </a:rPr>
              <a:t>/...</a:t>
            </a:r>
            <a:r>
              <a:rPr lang="de-AT" u="sng" dirty="0" err="1">
                <a:hlinkClick r:id="rId2"/>
              </a:rPr>
              <a:t>heft</a:t>
            </a:r>
            <a:r>
              <a:rPr lang="de-AT" u="sng" dirty="0">
                <a:hlinkClick r:id="rId2"/>
              </a:rPr>
              <a:t>/wp_2_15_16_essay_neuweg.pdf/</a:t>
            </a:r>
            <a:endParaRPr lang="de-AT" dirty="0"/>
          </a:p>
          <a:p>
            <a:r>
              <a:rPr lang="de-AT" dirty="0"/>
              <a:t>Zivilgesellschaftliches Engagement in der Migrationsgesellschaft, Bundeszentreale für politische Bildung </a:t>
            </a:r>
            <a:r>
              <a:rPr lang="de-AT" u="sng" dirty="0">
                <a:hlinkClick r:id="rId3"/>
              </a:rPr>
              <a:t>http://www.bpb.de/gesellschaft/migration/kurzdossiers/227503/zivilgesellschaftliches-engagement</a:t>
            </a:r>
            <a:r>
              <a:rPr lang="de-AT" dirty="0"/>
              <a:t>, 10.5.2016</a:t>
            </a:r>
          </a:p>
          <a:p>
            <a:r>
              <a:rPr lang="de-DE" dirty="0"/>
              <a:t>Facettenreich: Zur Rolle zivilgesellschaftlichen Engagements in der Migrationsgesellschaft, Bundeszentrale für politische Bildung, </a:t>
            </a:r>
            <a:r>
              <a:rPr lang="de-DE" u="sng" dirty="0">
                <a:hlinkClick r:id="rId4"/>
              </a:rPr>
              <a:t>http://www.bpb.de/gesellschaft/migration/kurzdossiers/227526/engagement-in-der-migrationsgesellschaft?p=all</a:t>
            </a:r>
            <a:r>
              <a:rPr lang="de-DE" dirty="0"/>
              <a:t>, </a:t>
            </a:r>
            <a:r>
              <a:rPr lang="de-DE" dirty="0" smtClean="0"/>
              <a:t>10.5.2016</a:t>
            </a:r>
            <a:endParaRPr lang="de-AT" b="1" dirty="0" smtClean="0"/>
          </a:p>
          <a:p>
            <a:r>
              <a:rPr lang="de-AT" b="1" dirty="0" smtClean="0"/>
              <a:t>Interviews</a:t>
            </a:r>
            <a:endParaRPr lang="de-AT" dirty="0"/>
          </a:p>
          <a:p>
            <a:r>
              <a:rPr lang="de-AT" dirty="0"/>
              <a:t>Kleinschmidt, Kilian, 15.8.2016</a:t>
            </a:r>
          </a:p>
          <a:p>
            <a:r>
              <a:rPr lang="de-AT" u="sng" dirty="0">
                <a:hlinkClick r:id="rId5"/>
              </a:rPr>
              <a:t>http://www.spiegel.de/politik/ausland/migrationsexperte-mehr-menschen-mehr-arbeit-mehr-handel-mehr-umsatz-a-1107378.html</a:t>
            </a:r>
            <a:endParaRPr lang="de-AT" dirty="0"/>
          </a:p>
          <a:p>
            <a:r>
              <a:rPr lang="de-DE" dirty="0"/>
              <a:t>Haslinger, Peter, 22.10.2016 (App, ORF.at)  „Der brüchige Mythos der Hilfsbereitschaft“ </a:t>
            </a:r>
            <a:r>
              <a:rPr lang="de-DE" u="sng" dirty="0">
                <a:hlinkClick r:id="rId6"/>
              </a:rPr>
              <a:t>http://orf.at/stories/2363200/2362722/</a:t>
            </a:r>
            <a:endParaRPr lang="de-AT" dirty="0"/>
          </a:p>
        </p:txBody>
      </p:sp>
      <p:sp>
        <p:nvSpPr>
          <p:cNvPr id="3" name="Fußzeilenplatzhalter 2"/>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22091415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smtClean="0"/>
              <a:t>Veränderungen in der Gesellschaft</a:t>
            </a:r>
            <a:br>
              <a:rPr lang="de-AT" dirty="0" smtClean="0"/>
            </a:br>
            <a:r>
              <a:rPr lang="de-AT" sz="2000" dirty="0"/>
              <a:t>Georg </a:t>
            </a:r>
            <a:r>
              <a:rPr lang="de-AT" sz="2000" dirty="0" err="1"/>
              <a:t>Neuweg</a:t>
            </a:r>
            <a:r>
              <a:rPr lang="de-AT" sz="2000" dirty="0"/>
              <a:t>, Werterziehung in unsicheren </a:t>
            </a:r>
            <a:r>
              <a:rPr lang="de-AT" sz="2000" dirty="0" smtClean="0"/>
              <a:t>Zeiten, </a:t>
            </a:r>
            <a:r>
              <a:rPr lang="de-AT" sz="2000" dirty="0" err="1" smtClean="0"/>
              <a:t>wissenplus</a:t>
            </a:r>
            <a:r>
              <a:rPr lang="de-AT" sz="2000" dirty="0" smtClean="0"/>
              <a:t> 2016</a:t>
            </a:r>
            <a:endParaRPr lang="de-AT" dirty="0"/>
          </a:p>
        </p:txBody>
      </p:sp>
      <p:sp>
        <p:nvSpPr>
          <p:cNvPr id="3" name="Inhaltsplatzhalter 2"/>
          <p:cNvSpPr>
            <a:spLocks noGrp="1"/>
          </p:cNvSpPr>
          <p:nvPr>
            <p:ph idx="1"/>
          </p:nvPr>
        </p:nvSpPr>
        <p:spPr/>
        <p:txBody>
          <a:bodyPr>
            <a:normAutofit fontScale="77500" lnSpcReduction="20000"/>
          </a:bodyPr>
          <a:lstStyle/>
          <a:p>
            <a:pPr marL="0" indent="0">
              <a:buNone/>
            </a:pPr>
            <a:r>
              <a:rPr lang="de-AT" i="1" dirty="0"/>
              <a:t>„Die Vielfalt, die uns umgibt, ist verwirrend, in unser aller Leben lärmt ein Hintergrundrauschen, das uns keine Melodie mehr</a:t>
            </a:r>
            <a:r>
              <a:rPr lang="de-AT" dirty="0"/>
              <a:t> </a:t>
            </a:r>
            <a:r>
              <a:rPr lang="de-AT" i="1" dirty="0"/>
              <a:t>hören lässt, und diesem äußeren Chaos haben wir wenig an</a:t>
            </a:r>
            <a:r>
              <a:rPr lang="de-AT" dirty="0"/>
              <a:t> </a:t>
            </a:r>
            <a:r>
              <a:rPr lang="de-AT" i="1" dirty="0"/>
              <a:t>innerer Klarheit entgegenzusetzen …</a:t>
            </a:r>
            <a:endParaRPr lang="de-AT" dirty="0"/>
          </a:p>
          <a:p>
            <a:pPr marL="0" indent="0">
              <a:buNone/>
            </a:pPr>
            <a:r>
              <a:rPr lang="de-AT" i="1" dirty="0"/>
              <a:t>Wir leben, zum Ersten, in einer wertepluralistischen Gesellschaft, die es uns schwer macht, unseren inneren Kompass zu finden; und bei den Menschen, die ihn finden, scheint Norden in ganz unterschiedlichen Richtungen zu liegen.</a:t>
            </a:r>
          </a:p>
          <a:p>
            <a:pPr marL="0" indent="0">
              <a:buNone/>
            </a:pPr>
            <a:r>
              <a:rPr lang="de-AT" i="1" dirty="0"/>
              <a:t>Zur inneren Unsicherheit gesellt sich eine äußere. In einer Welt der freien Entscheidung ist nicht erstaunlich, dass Menschen unterschiedliche Entscheidungen treffen. So entsteht um uns herum eine Vielfalt an Lebensentwürfen und Lebensformen, die unsere Unsicherheit noch weiter vergrößert.“</a:t>
            </a:r>
            <a:endParaRPr lang="de-AT" dirty="0"/>
          </a:p>
          <a:p>
            <a:endParaRPr lang="de-AT" dirty="0"/>
          </a:p>
        </p:txBody>
      </p:sp>
      <p:sp>
        <p:nvSpPr>
          <p:cNvPr id="4" name="Fußzeilenplatzhalter 3"/>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10120470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de-AT" dirty="0" smtClean="0"/>
              <a:t>Unser </a:t>
            </a:r>
            <a:r>
              <a:rPr lang="de-AT" dirty="0"/>
              <a:t>Weltbild</a:t>
            </a:r>
            <a:r>
              <a:rPr lang="de-AT" dirty="0" smtClean="0"/>
              <a:t>: Das </a:t>
            </a:r>
            <a:r>
              <a:rPr lang="de-AT" dirty="0" smtClean="0">
                <a:solidFill>
                  <a:schemeClr val="tx1"/>
                </a:solidFill>
              </a:rPr>
              <a:t>Weltbild der Moderne </a:t>
            </a:r>
            <a:endParaRPr lang="de-AT" dirty="0">
              <a:solidFill>
                <a:schemeClr val="tx1"/>
              </a:solidFill>
            </a:endParaRPr>
          </a:p>
        </p:txBody>
      </p:sp>
      <p:sp>
        <p:nvSpPr>
          <p:cNvPr id="2" name="Inhaltsplatzhalter 1"/>
          <p:cNvSpPr>
            <a:spLocks noGrp="1"/>
          </p:cNvSpPr>
          <p:nvPr>
            <p:ph sz="quarter" idx="1"/>
          </p:nvPr>
        </p:nvSpPr>
        <p:spPr>
          <a:xfrm>
            <a:off x="683568" y="1412776"/>
            <a:ext cx="8003232" cy="4607024"/>
          </a:xfrm>
        </p:spPr>
        <p:txBody>
          <a:bodyPr>
            <a:normAutofit lnSpcReduction="10000"/>
          </a:bodyPr>
          <a:lstStyle/>
          <a:p>
            <a:pPr>
              <a:buFontTx/>
              <a:buChar char="-"/>
            </a:pPr>
            <a:endParaRPr lang="de-AT" sz="2800" dirty="0" smtClean="0"/>
          </a:p>
          <a:p>
            <a:pPr>
              <a:buFontTx/>
              <a:buChar char="-"/>
            </a:pPr>
            <a:r>
              <a:rPr lang="de-AT" sz="2800" dirty="0" smtClean="0"/>
              <a:t>eine stabile Weltordnung</a:t>
            </a:r>
          </a:p>
          <a:p>
            <a:pPr>
              <a:buFontTx/>
              <a:buChar char="-"/>
            </a:pPr>
            <a:r>
              <a:rPr lang="de-AT" sz="2800" dirty="0"/>
              <a:t>m</a:t>
            </a:r>
            <a:r>
              <a:rPr lang="de-AT" sz="2800" dirty="0" smtClean="0"/>
              <a:t>it einem klaren Wahrheitsbegriff und mit verlässlichen Wirklichkeitsvorstellungen,</a:t>
            </a:r>
          </a:p>
          <a:p>
            <a:pPr>
              <a:buFontTx/>
              <a:buChar char="-"/>
            </a:pPr>
            <a:r>
              <a:rPr lang="de-AT" sz="2800" dirty="0"/>
              <a:t>d</a:t>
            </a:r>
            <a:r>
              <a:rPr lang="de-AT" sz="2800" dirty="0" smtClean="0"/>
              <a:t>ie durch Beobachtungen und Analyse verstanden werden können,</a:t>
            </a:r>
          </a:p>
          <a:p>
            <a:pPr>
              <a:buFontTx/>
              <a:buChar char="-"/>
            </a:pPr>
            <a:r>
              <a:rPr lang="de-AT" sz="2800" dirty="0" smtClean="0"/>
              <a:t>und mit eindeutigen Ursache-Wirkungs-Zu-</a:t>
            </a:r>
            <a:r>
              <a:rPr lang="de-AT" sz="2800" dirty="0" err="1" smtClean="0"/>
              <a:t>sammenhängen</a:t>
            </a:r>
            <a:r>
              <a:rPr lang="de-AT" sz="2800" dirty="0" smtClean="0"/>
              <a:t> als Erklärungsmodell,</a:t>
            </a:r>
          </a:p>
          <a:p>
            <a:pPr>
              <a:buFontTx/>
              <a:buChar char="-"/>
            </a:pPr>
            <a:r>
              <a:rPr lang="de-AT" sz="2800" dirty="0"/>
              <a:t>d</a:t>
            </a:r>
            <a:r>
              <a:rPr lang="de-AT" sz="2800" dirty="0" smtClean="0"/>
              <a:t>ie mit der richtigen Methode gelöst werden können</a:t>
            </a:r>
            <a:endParaRPr lang="de-AT" sz="2800" dirty="0"/>
          </a:p>
        </p:txBody>
      </p:sp>
      <p:pic>
        <p:nvPicPr>
          <p:cNvPr id="4" name="Picture 2" descr="Bildergebnis für kausalitä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373216"/>
            <a:ext cx="3467100" cy="1333501"/>
          </a:xfrm>
          <a:prstGeom prst="rect">
            <a:avLst/>
          </a:prstGeom>
          <a:noFill/>
          <a:extLst>
            <a:ext uri="{909E8E84-426E-40DD-AFC4-6F175D3DCCD1}">
              <a14:hiddenFill xmlns:a14="http://schemas.microsoft.com/office/drawing/2010/main">
                <a:solidFill>
                  <a:srgbClr val="FFFFFF"/>
                </a:solidFill>
              </a14:hiddenFill>
            </a:ext>
          </a:extLst>
        </p:spPr>
      </p:pic>
      <p:sp>
        <p:nvSpPr>
          <p:cNvPr id="5" name="Fußzeilenplatzhalter 4"/>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2474401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pPr algn="ctr"/>
            <a:r>
              <a:rPr lang="de-AT" dirty="0" smtClean="0">
                <a:solidFill>
                  <a:schemeClr val="tx1"/>
                </a:solidFill>
              </a:rPr>
              <a:t>Doch die Welt hat sich verändert - Paradigmenwechse</a:t>
            </a:r>
            <a:r>
              <a:rPr lang="de-AT" dirty="0" smtClean="0"/>
              <a:t>l</a:t>
            </a:r>
            <a:endParaRPr lang="de-AT" dirty="0"/>
          </a:p>
        </p:txBody>
      </p:sp>
      <p:sp>
        <p:nvSpPr>
          <p:cNvPr id="2" name="Inhaltsplatzhalter 1"/>
          <p:cNvSpPr>
            <a:spLocks noGrp="1"/>
          </p:cNvSpPr>
          <p:nvPr>
            <p:ph sz="quarter" idx="1"/>
          </p:nvPr>
        </p:nvSpPr>
        <p:spPr/>
        <p:txBody>
          <a:bodyPr>
            <a:normAutofit/>
          </a:bodyPr>
          <a:lstStyle/>
          <a:p>
            <a:r>
              <a:rPr lang="de-AT" sz="2400" dirty="0"/>
              <a:t>Die Märkte bestimmen über die Politik (Neoliberalismus)</a:t>
            </a:r>
          </a:p>
          <a:p>
            <a:r>
              <a:rPr lang="de-AT" sz="2400" dirty="0"/>
              <a:t>Internationalisierung, Globalisierung (neue Wanderbewegungen von Menschen, Organisationen, Kapital)</a:t>
            </a:r>
          </a:p>
          <a:p>
            <a:r>
              <a:rPr lang="de-AT" sz="2400" dirty="0"/>
              <a:t>Zeit und Raum verlieren ihre alte, „fixe“ Bedeutung</a:t>
            </a:r>
          </a:p>
          <a:p>
            <a:r>
              <a:rPr lang="de-AT" sz="2400" dirty="0"/>
              <a:t>obwohl Grenzen die fiktive Sicherheit garantieren sollen</a:t>
            </a:r>
          </a:p>
          <a:p>
            <a:r>
              <a:rPr lang="de-AT" sz="2400" dirty="0"/>
              <a:t>Soziale Zugehörigkeit und Identität sind im „globalen Dorf“ fließend</a:t>
            </a:r>
          </a:p>
          <a:p>
            <a:pPr marL="0" indent="0">
              <a:buNone/>
            </a:pPr>
            <a:endParaRPr lang="de-AT" sz="2400" dirty="0" smtClean="0"/>
          </a:p>
          <a:p>
            <a:pPr marL="0" indent="0">
              <a:buNone/>
            </a:pPr>
            <a:r>
              <a:rPr lang="de-AT" sz="2400" dirty="0" smtClean="0"/>
              <a:t>Die </a:t>
            </a:r>
            <a:r>
              <a:rPr lang="de-AT" sz="2400" dirty="0"/>
              <a:t>Komplexität der Welt lässt keine einfachen Schlüsse </a:t>
            </a:r>
            <a:r>
              <a:rPr lang="de-AT" sz="2400" dirty="0" smtClean="0"/>
              <a:t>zu</a:t>
            </a:r>
          </a:p>
          <a:p>
            <a:pPr marL="0" indent="0">
              <a:buNone/>
            </a:pPr>
            <a:r>
              <a:rPr lang="de-AT" sz="2400" dirty="0" smtClean="0"/>
              <a:t>Diskrepanzen, Ambivalenzen sind an der Tagesordnung</a:t>
            </a:r>
            <a:endParaRPr lang="de-AT" sz="2400" dirty="0"/>
          </a:p>
          <a:p>
            <a:endParaRPr lang="de-AT" dirty="0"/>
          </a:p>
          <a:p>
            <a:endParaRPr lang="de-AT" dirty="0" smtClean="0"/>
          </a:p>
          <a:p>
            <a:endParaRPr lang="de-AT" dirty="0"/>
          </a:p>
        </p:txBody>
      </p:sp>
      <p:sp>
        <p:nvSpPr>
          <p:cNvPr id="4" name="Pfeil nach rechts 3"/>
          <p:cNvSpPr/>
          <p:nvPr/>
        </p:nvSpPr>
        <p:spPr>
          <a:xfrm>
            <a:off x="837215" y="4509120"/>
            <a:ext cx="122413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Fußzeilenplatzhalter 4"/>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35503307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2000"/>
                                        <p:tgtEl>
                                          <p:spTgt spid="2">
                                            <p:txEl>
                                              <p:pRg st="6" end="6"/>
                                            </p:txEl>
                                          </p:spTgt>
                                        </p:tgtEl>
                                      </p:cBhvr>
                                    </p:animEffect>
                                    <p:anim calcmode="lin" valueType="num">
                                      <p:cBhvr>
                                        <p:cTn id="13"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2000"/>
                                        <p:tgtEl>
                                          <p:spTgt spid="2">
                                            <p:txEl>
                                              <p:pRg st="0" end="0"/>
                                            </p:txEl>
                                          </p:spTgt>
                                        </p:tgtEl>
                                      </p:cBhvr>
                                    </p:animEffect>
                                    <p:anim calcmode="lin" valueType="num">
                                      <p:cBhvr>
                                        <p:cTn id="20"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2000"/>
                                        <p:tgtEl>
                                          <p:spTgt spid="2">
                                            <p:txEl>
                                              <p:pRg st="1" end="1"/>
                                            </p:txEl>
                                          </p:spTgt>
                                        </p:tgtEl>
                                      </p:cBhvr>
                                    </p:animEffect>
                                    <p:anim calcmode="lin" valueType="num">
                                      <p:cBhvr>
                                        <p:cTn id="27"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8"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2000"/>
                                        <p:tgtEl>
                                          <p:spTgt spid="2">
                                            <p:txEl>
                                              <p:pRg st="2" end="2"/>
                                            </p:txEl>
                                          </p:spTgt>
                                        </p:tgtEl>
                                      </p:cBhvr>
                                    </p:animEffect>
                                    <p:anim calcmode="lin" valueType="num">
                                      <p:cBhvr>
                                        <p:cTn id="34"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35"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2000"/>
                                        <p:tgtEl>
                                          <p:spTgt spid="2">
                                            <p:txEl>
                                              <p:pRg st="3" end="3"/>
                                            </p:txEl>
                                          </p:spTgt>
                                        </p:tgtEl>
                                      </p:cBhvr>
                                    </p:animEffect>
                                    <p:anim calcmode="lin" valueType="num">
                                      <p:cBhvr>
                                        <p:cTn id="41"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42" dur="2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2000"/>
                                        <p:tgtEl>
                                          <p:spTgt spid="2">
                                            <p:txEl>
                                              <p:pRg st="4" end="4"/>
                                            </p:txEl>
                                          </p:spTgt>
                                        </p:tgtEl>
                                      </p:cBhvr>
                                    </p:animEffect>
                                    <p:anim calcmode="lin" valueType="num">
                                      <p:cBhvr>
                                        <p:cTn id="48"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49" dur="2000" fill="hold"/>
                                        <p:tgtEl>
                                          <p:spTgt spid="2">
                                            <p:txEl>
                                              <p:pRg st="4" end="4"/>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fade">
                                      <p:cBhvr>
                                        <p:cTn id="52" dur="2000"/>
                                        <p:tgtEl>
                                          <p:spTgt spid="2">
                                            <p:txEl>
                                              <p:pRg st="7" end="7"/>
                                            </p:txEl>
                                          </p:spTgt>
                                        </p:tgtEl>
                                      </p:cBhvr>
                                    </p:animEffect>
                                    <p:anim calcmode="lin" valueType="num">
                                      <p:cBhvr>
                                        <p:cTn id="53" dur="2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54" dur="20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83568" y="188640"/>
            <a:ext cx="8013576" cy="1656184"/>
          </a:xfrm>
        </p:spPr>
        <p:txBody>
          <a:bodyPr>
            <a:normAutofit fontScale="90000"/>
          </a:bodyPr>
          <a:lstStyle/>
          <a:p>
            <a:r>
              <a:rPr lang="de-AT" sz="3200" i="1" dirty="0" smtClean="0"/>
              <a:t/>
            </a:r>
            <a:br>
              <a:rPr lang="de-AT" sz="3200" i="1" dirty="0" smtClean="0"/>
            </a:br>
            <a:r>
              <a:rPr lang="de-AT" sz="3200" i="1" dirty="0" smtClean="0"/>
              <a:t>„</a:t>
            </a:r>
            <a:r>
              <a:rPr lang="de-AT" sz="3200" i="1" dirty="0"/>
              <a:t>Probleme kann man niemals mit derselben Denkweise lösen, durch die sie entstanden sind.“ </a:t>
            </a:r>
            <a:r>
              <a:rPr lang="de-AT" sz="3200" i="1" dirty="0" smtClean="0"/>
              <a:t/>
            </a:r>
            <a:br>
              <a:rPr lang="de-AT" sz="3200" i="1" dirty="0" smtClean="0"/>
            </a:br>
            <a:r>
              <a:rPr lang="de-AT" sz="2200" dirty="0" smtClean="0"/>
              <a:t>(</a:t>
            </a:r>
            <a:r>
              <a:rPr lang="de-AT" sz="2200" dirty="0"/>
              <a:t>Albert Einstein)</a:t>
            </a:r>
            <a:r>
              <a:rPr lang="de-AT" sz="3200" dirty="0"/>
              <a:t/>
            </a:r>
            <a:br>
              <a:rPr lang="de-AT" sz="3200" dirty="0"/>
            </a:br>
            <a:endParaRPr lang="de-AT" sz="3200" dirty="0">
              <a:solidFill>
                <a:schemeClr val="tx1"/>
              </a:solidFill>
            </a:endParaRPr>
          </a:p>
        </p:txBody>
      </p:sp>
      <p:sp>
        <p:nvSpPr>
          <p:cNvPr id="2" name="Inhaltsplatzhalter 1"/>
          <p:cNvSpPr>
            <a:spLocks noGrp="1"/>
          </p:cNvSpPr>
          <p:nvPr>
            <p:ph sz="quarter" idx="1"/>
          </p:nvPr>
        </p:nvSpPr>
        <p:spPr>
          <a:xfrm>
            <a:off x="457200" y="1600200"/>
            <a:ext cx="8229600" cy="5069160"/>
          </a:xfrm>
        </p:spPr>
        <p:txBody>
          <a:bodyPr>
            <a:normAutofit/>
          </a:bodyPr>
          <a:lstStyle/>
          <a:p>
            <a:endParaRPr lang="de-AT" sz="2200" dirty="0" smtClean="0"/>
          </a:p>
          <a:p>
            <a:r>
              <a:rPr lang="de-AT" sz="2200" dirty="0" smtClean="0"/>
              <a:t>Das </a:t>
            </a:r>
            <a:r>
              <a:rPr lang="de-AT" sz="2200" dirty="0"/>
              <a:t>Altertum hatte die Philosophie, </a:t>
            </a:r>
            <a:endParaRPr lang="de-AT" sz="2200" dirty="0" smtClean="0"/>
          </a:p>
          <a:p>
            <a:r>
              <a:rPr lang="de-AT" sz="2200" dirty="0" smtClean="0"/>
              <a:t>das Mittelalter </a:t>
            </a:r>
            <a:r>
              <a:rPr lang="de-AT" sz="2200" dirty="0"/>
              <a:t>die </a:t>
            </a:r>
            <a:r>
              <a:rPr lang="de-AT" sz="2200" dirty="0" smtClean="0"/>
              <a:t>Theologie, </a:t>
            </a:r>
          </a:p>
          <a:p>
            <a:r>
              <a:rPr lang="de-AT" sz="2200" dirty="0"/>
              <a:t>d</a:t>
            </a:r>
            <a:r>
              <a:rPr lang="de-AT" sz="2200" dirty="0" smtClean="0"/>
              <a:t>ie </a:t>
            </a:r>
            <a:r>
              <a:rPr lang="de-AT" sz="2200" dirty="0"/>
              <a:t>Moderne </a:t>
            </a:r>
            <a:r>
              <a:rPr lang="de-AT" sz="2200" dirty="0" smtClean="0"/>
              <a:t>die Technik </a:t>
            </a:r>
            <a:r>
              <a:rPr lang="de-AT" sz="2200" dirty="0"/>
              <a:t>und </a:t>
            </a:r>
            <a:r>
              <a:rPr lang="de-AT" sz="2200" dirty="0" smtClean="0"/>
              <a:t>die </a:t>
            </a:r>
            <a:r>
              <a:rPr lang="de-AT" sz="2200" dirty="0"/>
              <a:t>Naturwissenschaft. </a:t>
            </a:r>
            <a:endParaRPr lang="de-AT" sz="2200" dirty="0" smtClean="0"/>
          </a:p>
          <a:p>
            <a:r>
              <a:rPr lang="de-AT" sz="2200" dirty="0" smtClean="0"/>
              <a:t>Die </a:t>
            </a:r>
            <a:r>
              <a:rPr lang="de-AT" sz="2200" dirty="0"/>
              <a:t>Postmoderne </a:t>
            </a:r>
            <a:r>
              <a:rPr lang="de-AT" sz="2200" dirty="0" smtClean="0"/>
              <a:t>die Neurowissenschaften</a:t>
            </a:r>
            <a:r>
              <a:rPr lang="de-AT" sz="2200" dirty="0"/>
              <a:t>, </a:t>
            </a:r>
            <a:r>
              <a:rPr lang="de-AT" sz="2200" dirty="0" smtClean="0"/>
              <a:t>die Komplexitätsforschung</a:t>
            </a:r>
            <a:r>
              <a:rPr lang="de-AT" sz="2200" dirty="0"/>
              <a:t>, </a:t>
            </a:r>
            <a:r>
              <a:rPr lang="de-AT" sz="2200" dirty="0" smtClean="0"/>
              <a:t>die Kommunikationsforschung</a:t>
            </a:r>
            <a:r>
              <a:rPr lang="de-AT" sz="2200" dirty="0"/>
              <a:t>, </a:t>
            </a:r>
            <a:r>
              <a:rPr lang="de-AT" sz="2200" dirty="0" smtClean="0"/>
              <a:t>die Glücksforschung</a:t>
            </a:r>
            <a:r>
              <a:rPr lang="de-AT" sz="2200" dirty="0"/>
              <a:t>, </a:t>
            </a:r>
            <a:r>
              <a:rPr lang="de-AT" sz="2200" dirty="0" smtClean="0"/>
              <a:t>die Chaostheorie, die Flow-Forschung, die </a:t>
            </a:r>
            <a:r>
              <a:rPr lang="de-AT" sz="2200" dirty="0" err="1" smtClean="0"/>
              <a:t>Nudge</a:t>
            </a:r>
            <a:r>
              <a:rPr lang="de-AT" sz="2200" dirty="0" smtClean="0"/>
              <a:t>-Theorie…</a:t>
            </a:r>
            <a:endParaRPr lang="de-AT" sz="2200" dirty="0"/>
          </a:p>
          <a:p>
            <a:endParaRPr lang="de-AT" dirty="0"/>
          </a:p>
        </p:txBody>
      </p:sp>
      <p:pic>
        <p:nvPicPr>
          <p:cNvPr id="4" name="Picture 15" descr="http://data9.blog.de/media/511/7626511_1152c4dcee_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293096"/>
            <a:ext cx="2051604" cy="2051605"/>
          </a:xfrm>
          <a:prstGeom prst="rect">
            <a:avLst/>
          </a:prstGeom>
          <a:noFill/>
          <a:extLst>
            <a:ext uri="{909E8E84-426E-40DD-AFC4-6F175D3DCCD1}">
              <a14:hiddenFill xmlns:a14="http://schemas.microsoft.com/office/drawing/2010/main">
                <a:solidFill>
                  <a:srgbClr val="FFFFFF"/>
                </a:solidFill>
              </a14:hiddenFill>
            </a:ext>
          </a:extLst>
        </p:spPr>
      </p:pic>
      <p:sp>
        <p:nvSpPr>
          <p:cNvPr id="5" name="Fußzeilenplatzhalter 4"/>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3482161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AT" sz="3200" dirty="0"/>
              <a:t>Klassisches Pyramidales Schichtungsmodell einer übersichtlich hierarchisierten </a:t>
            </a:r>
            <a:r>
              <a:rPr lang="de-AT" sz="3200" dirty="0" smtClean="0"/>
              <a:t>Gesellschaft (y-Achse)</a:t>
            </a:r>
            <a:endParaRPr lang="de-AT" sz="3200" dirty="0"/>
          </a:p>
        </p:txBody>
      </p:sp>
      <p:sp>
        <p:nvSpPr>
          <p:cNvPr id="3" name="Inhaltsplatzhalter 2"/>
          <p:cNvSpPr>
            <a:spLocks noGrp="1"/>
          </p:cNvSpPr>
          <p:nvPr>
            <p:ph idx="1"/>
          </p:nvPr>
        </p:nvSpPr>
        <p:spPr/>
        <p:txBody>
          <a:bodyPr/>
          <a:lstStyle/>
          <a:p>
            <a:pPr marL="0" indent="0">
              <a:buNone/>
            </a:pPr>
            <a:endParaRPr lang="de-AT" dirty="0"/>
          </a:p>
        </p:txBody>
      </p:sp>
      <p:sp>
        <p:nvSpPr>
          <p:cNvPr id="4" name="Gleichschenkliges Dreieck 3"/>
          <p:cNvSpPr/>
          <p:nvPr/>
        </p:nvSpPr>
        <p:spPr>
          <a:xfrm>
            <a:off x="1691680" y="1916832"/>
            <a:ext cx="5976664" cy="39604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Textfeld 4"/>
          <p:cNvSpPr txBox="1"/>
          <p:nvPr/>
        </p:nvSpPr>
        <p:spPr>
          <a:xfrm>
            <a:off x="3912631" y="2991651"/>
            <a:ext cx="1512168" cy="369332"/>
          </a:xfrm>
          <a:prstGeom prst="rect">
            <a:avLst/>
          </a:prstGeom>
          <a:solidFill>
            <a:srgbClr val="FF0000"/>
          </a:solidFill>
        </p:spPr>
        <p:txBody>
          <a:bodyPr wrap="square" rtlCol="0">
            <a:spAutoFit/>
          </a:bodyPr>
          <a:lstStyle/>
          <a:p>
            <a:r>
              <a:rPr lang="de-AT" b="1" dirty="0" smtClean="0"/>
              <a:t>Oberschicht </a:t>
            </a:r>
            <a:endParaRPr lang="de-AT" b="1" dirty="0"/>
          </a:p>
        </p:txBody>
      </p:sp>
      <p:sp>
        <p:nvSpPr>
          <p:cNvPr id="6" name="Textfeld 5"/>
          <p:cNvSpPr txBox="1"/>
          <p:nvPr/>
        </p:nvSpPr>
        <p:spPr>
          <a:xfrm>
            <a:off x="3347864" y="3695488"/>
            <a:ext cx="2736304" cy="923330"/>
          </a:xfrm>
          <a:prstGeom prst="rect">
            <a:avLst/>
          </a:prstGeom>
          <a:solidFill>
            <a:srgbClr val="FFFF00"/>
          </a:solidFill>
        </p:spPr>
        <p:txBody>
          <a:bodyPr wrap="square" rtlCol="0">
            <a:spAutoFit/>
          </a:bodyPr>
          <a:lstStyle/>
          <a:p>
            <a:r>
              <a:rPr lang="de-AT" b="1" dirty="0" smtClean="0"/>
              <a:t>Mittelschicht (Bürger,             Angestellte,</a:t>
            </a:r>
          </a:p>
          <a:p>
            <a:r>
              <a:rPr lang="de-AT" b="1" dirty="0" smtClean="0"/>
              <a:t>wohlhabende Bauern)</a:t>
            </a:r>
            <a:endParaRPr lang="de-AT" b="1" dirty="0"/>
          </a:p>
        </p:txBody>
      </p:sp>
      <p:sp>
        <p:nvSpPr>
          <p:cNvPr id="7" name="Textfeld 6"/>
          <p:cNvSpPr txBox="1"/>
          <p:nvPr/>
        </p:nvSpPr>
        <p:spPr>
          <a:xfrm>
            <a:off x="2591780" y="4921328"/>
            <a:ext cx="4248472" cy="923330"/>
          </a:xfrm>
          <a:prstGeom prst="rect">
            <a:avLst/>
          </a:prstGeom>
          <a:solidFill>
            <a:srgbClr val="00B0F0"/>
          </a:solidFill>
        </p:spPr>
        <p:txBody>
          <a:bodyPr wrap="square" rtlCol="0">
            <a:spAutoFit/>
          </a:bodyPr>
          <a:lstStyle/>
          <a:p>
            <a:pPr algn="ctr"/>
            <a:r>
              <a:rPr lang="de-AT" b="1" dirty="0" smtClean="0"/>
              <a:t>Unterschicht </a:t>
            </a:r>
          </a:p>
          <a:p>
            <a:pPr algn="ctr"/>
            <a:r>
              <a:rPr lang="de-AT" b="1" dirty="0" smtClean="0"/>
              <a:t>(Arbeiter, Bauern, Ungelernte, </a:t>
            </a:r>
          </a:p>
          <a:p>
            <a:pPr algn="ctr"/>
            <a:r>
              <a:rPr lang="de-AT" b="1" dirty="0" smtClean="0"/>
              <a:t>Arme)</a:t>
            </a:r>
            <a:endParaRPr lang="de-AT" b="1" dirty="0"/>
          </a:p>
        </p:txBody>
      </p:sp>
      <p:sp>
        <p:nvSpPr>
          <p:cNvPr id="8" name="Fußzeilenplatzhalter 7"/>
          <p:cNvSpPr>
            <a:spLocks noGrp="1"/>
          </p:cNvSpPr>
          <p:nvPr>
            <p:ph type="ftr" sz="quarter" idx="11"/>
          </p:nvPr>
        </p:nvSpPr>
        <p:spPr/>
        <p:txBody>
          <a:bodyPr/>
          <a:lstStyle/>
          <a:p>
            <a:r>
              <a:rPr lang="de-AT" smtClean="0"/>
              <a:t>Mag. Dr. Helene Miklas</a:t>
            </a:r>
            <a:endParaRPr lang="de-AT"/>
          </a:p>
        </p:txBody>
      </p:sp>
    </p:spTree>
    <p:extLst>
      <p:ext uri="{BB962C8B-B14F-4D97-AF65-F5344CB8AC3E}">
        <p14:creationId xmlns:p14="http://schemas.microsoft.com/office/powerpoint/2010/main" val="23827516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29600" cy="1143000"/>
          </a:xfrm>
        </p:spPr>
        <p:txBody>
          <a:bodyPr>
            <a:normAutofit fontScale="90000"/>
          </a:bodyPr>
          <a:lstStyle/>
          <a:p>
            <a:r>
              <a:rPr lang="de-AT" dirty="0" smtClean="0"/>
              <a:t>Neu seit ca. 1968: x-Achse und y-Achse</a:t>
            </a:r>
            <a:endParaRPr lang="de-AT" dirty="0"/>
          </a:p>
        </p:txBody>
      </p:sp>
      <p:sp>
        <p:nvSpPr>
          <p:cNvPr id="4" name="Rechteck 3"/>
          <p:cNvSpPr/>
          <p:nvPr/>
        </p:nvSpPr>
        <p:spPr>
          <a:xfrm>
            <a:off x="1547664" y="3207172"/>
            <a:ext cx="7200800"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5" name="Gleichschenkliges Dreieck 4"/>
          <p:cNvSpPr/>
          <p:nvPr/>
        </p:nvSpPr>
        <p:spPr>
          <a:xfrm>
            <a:off x="1547664" y="1700808"/>
            <a:ext cx="7200800" cy="12961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1547664" y="4139934"/>
            <a:ext cx="2376264" cy="1446550"/>
          </a:xfrm>
          <a:prstGeom prst="rect">
            <a:avLst/>
          </a:prstGeom>
          <a:noFill/>
        </p:spPr>
        <p:txBody>
          <a:bodyPr wrap="square" rtlCol="0">
            <a:spAutoFit/>
          </a:bodyPr>
          <a:lstStyle/>
          <a:p>
            <a:r>
              <a:rPr lang="de-AT" sz="4400" dirty="0" smtClean="0"/>
              <a:t>Prä-moderne</a:t>
            </a:r>
            <a:endParaRPr lang="de-AT" sz="4400" dirty="0"/>
          </a:p>
        </p:txBody>
      </p:sp>
      <p:sp>
        <p:nvSpPr>
          <p:cNvPr id="9" name="Textfeld 8"/>
          <p:cNvSpPr txBox="1"/>
          <p:nvPr/>
        </p:nvSpPr>
        <p:spPr>
          <a:xfrm>
            <a:off x="3779912" y="4160380"/>
            <a:ext cx="2664296" cy="769441"/>
          </a:xfrm>
          <a:prstGeom prst="rect">
            <a:avLst/>
          </a:prstGeom>
          <a:noFill/>
        </p:spPr>
        <p:txBody>
          <a:bodyPr wrap="square" rtlCol="0">
            <a:spAutoFit/>
          </a:bodyPr>
          <a:lstStyle/>
          <a:p>
            <a:r>
              <a:rPr lang="de-AT" sz="4400" dirty="0" smtClean="0"/>
              <a:t>Moderne</a:t>
            </a:r>
            <a:endParaRPr lang="de-AT" sz="4400" dirty="0"/>
          </a:p>
        </p:txBody>
      </p:sp>
      <p:sp>
        <p:nvSpPr>
          <p:cNvPr id="10" name="Textfeld 9"/>
          <p:cNvSpPr txBox="1"/>
          <p:nvPr/>
        </p:nvSpPr>
        <p:spPr>
          <a:xfrm>
            <a:off x="6300192" y="3819818"/>
            <a:ext cx="2448272" cy="1446550"/>
          </a:xfrm>
          <a:prstGeom prst="rect">
            <a:avLst/>
          </a:prstGeom>
          <a:noFill/>
        </p:spPr>
        <p:txBody>
          <a:bodyPr wrap="square" rtlCol="0">
            <a:spAutoFit/>
          </a:bodyPr>
          <a:lstStyle/>
          <a:p>
            <a:r>
              <a:rPr lang="de-AT" sz="4400" dirty="0" smtClean="0"/>
              <a:t>Post– </a:t>
            </a:r>
          </a:p>
          <a:p>
            <a:r>
              <a:rPr lang="de-AT" sz="4400" dirty="0" smtClean="0"/>
              <a:t>moderne</a:t>
            </a:r>
            <a:endParaRPr lang="de-AT" sz="4400" dirty="0"/>
          </a:p>
        </p:txBody>
      </p:sp>
      <p:cxnSp>
        <p:nvCxnSpPr>
          <p:cNvPr id="12" name="Gerade Verbindung 11"/>
          <p:cNvCxnSpPr/>
          <p:nvPr/>
        </p:nvCxnSpPr>
        <p:spPr>
          <a:xfrm>
            <a:off x="3131840" y="3429000"/>
            <a:ext cx="72008" cy="1421869"/>
          </a:xfrm>
          <a:prstGeom prst="line">
            <a:avLst/>
          </a:prstGeom>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11"/>
          </p:nvPr>
        </p:nvSpPr>
        <p:spPr/>
        <p:txBody>
          <a:bodyPr/>
          <a:lstStyle/>
          <a:p>
            <a:r>
              <a:rPr lang="de-AT" smtClean="0"/>
              <a:t>Mag. Dr. Helene Miklas</a:t>
            </a:r>
            <a:endParaRPr lang="de-AT"/>
          </a:p>
        </p:txBody>
      </p:sp>
      <p:sp>
        <p:nvSpPr>
          <p:cNvPr id="14" name="Pfeil nach oben 13"/>
          <p:cNvSpPr/>
          <p:nvPr/>
        </p:nvSpPr>
        <p:spPr>
          <a:xfrm>
            <a:off x="467544" y="1700808"/>
            <a:ext cx="1008112" cy="44644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Pfeil nach rechts 14"/>
          <p:cNvSpPr/>
          <p:nvPr/>
        </p:nvSpPr>
        <p:spPr>
          <a:xfrm>
            <a:off x="683568" y="5962832"/>
            <a:ext cx="79208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565390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2676</Words>
  <Application>Microsoft Office PowerPoint</Application>
  <PresentationFormat>Bildschirmpräsentation (4:3)</PresentationFormat>
  <Paragraphs>263</Paragraphs>
  <Slides>39</Slides>
  <Notes>1</Notes>
  <HiddenSlides>0</HiddenSlides>
  <MMClips>0</MMClips>
  <ScaleCrop>false</ScaleCrop>
  <HeadingPairs>
    <vt:vector size="4" baseType="variant">
      <vt:variant>
        <vt:lpstr>Design</vt:lpstr>
      </vt:variant>
      <vt:variant>
        <vt:i4>1</vt:i4>
      </vt:variant>
      <vt:variant>
        <vt:lpstr>Folientitel</vt:lpstr>
      </vt:variant>
      <vt:variant>
        <vt:i4>39</vt:i4>
      </vt:variant>
    </vt:vector>
  </HeadingPairs>
  <TitlesOfParts>
    <vt:vector size="40" baseType="lpstr">
      <vt:lpstr>Larissa</vt:lpstr>
      <vt:lpstr> Seminar Interkulturalität und Mehrsprachigkeit in der schulischen Praxis. Schwerpunkt Flucht und Asyl</vt:lpstr>
      <vt:lpstr>PowerPoint-Präsentation</vt:lpstr>
      <vt:lpstr>Struktur des Vortrags</vt:lpstr>
      <vt:lpstr>Veränderungen in der Gesellschaft Georg Neuweg, Werterziehung in unsicheren Zeiten, wissenplus 2016</vt:lpstr>
      <vt:lpstr>Unser Weltbild: Das Weltbild der Moderne </vt:lpstr>
      <vt:lpstr>Doch die Welt hat sich verändert - Paradigmenwechsel</vt:lpstr>
      <vt:lpstr> „Probleme kann man niemals mit derselben Denkweise lösen, durch die sie entstanden sind.“  (Albert Einstein) </vt:lpstr>
      <vt:lpstr>Klassisches Pyramidales Schichtungsmodell einer übersichtlich hierarchisierten Gesellschaft (y-Achse)</vt:lpstr>
      <vt:lpstr>Neu seit ca. 1968: x-Achse und y-Achse</vt:lpstr>
      <vt:lpstr>Die x-Achse</vt:lpstr>
      <vt:lpstr>Identitätssymbole in der Prämoderne, der Moderne, der Postmoderne</vt:lpstr>
      <vt:lpstr>Was sind Milieus?</vt:lpstr>
      <vt:lpstr>Die Sinusmilieus in Österreich 2013</vt:lpstr>
      <vt:lpstr>Traditionelles Milieu 13%</vt:lpstr>
      <vt:lpstr>Konservatives Milieu 6%  </vt:lpstr>
      <vt:lpstr>Konsumorientierte Basis oder Prekäres Milieu 9%  </vt:lpstr>
      <vt:lpstr>Bürgerliche Mitte 15%</vt:lpstr>
      <vt:lpstr>Postmaterielles Milieu 9% (sozialökologisch in D)</vt:lpstr>
      <vt:lpstr>Die Etablierten, 9%.  </vt:lpstr>
      <vt:lpstr>Hedonistisches Milieu 11%</vt:lpstr>
      <vt:lpstr>Adaptiv-pragmatisches Milieu 10%</vt:lpstr>
      <vt:lpstr>Die Performer 9 %</vt:lpstr>
      <vt:lpstr>Digitale Individualisten 7%</vt:lpstr>
      <vt:lpstr>Flüchtlingsströme</vt:lpstr>
      <vt:lpstr>Migration als wirtschaftliche Chance für die Gesellschaft Bad Ischler Dialog Sozialpartner September 2016</vt:lpstr>
      <vt:lpstr>Diskrepanzen in Österreich: Hilfsbereitschaft und „der brüchige Mythos der Hilfsbereitschaft“</vt:lpstr>
      <vt:lpstr>Aggression - grundsätzlich</vt:lpstr>
      <vt:lpstr>Besondere Gefahren von Aggression Migrationskontext</vt:lpstr>
      <vt:lpstr>Prognosen, Tendenzen, Herausforderungen</vt:lpstr>
      <vt:lpstr>Prognosen, Tendenzen, Herausforderungen im Bildungsbereich</vt:lpstr>
      <vt:lpstr>Sinus Jugendstudie 2016</vt:lpstr>
      <vt:lpstr>Lernchancen/Kompetenzenaufbau</vt:lpstr>
      <vt:lpstr>Grundsätze der interkulturellen Elternarbeit. Interkulturelle Elternarbeit, 2. Auflage, erweitert um Schwerpunktthema Flucht (ÖIF Sept. 2016) </vt:lpstr>
      <vt:lpstr> Stefan Zweig Presse Samstag 2. Juli 2016 „Die geistige Einheit Europas“, geschrieben 1936. </vt:lpstr>
      <vt:lpstr>Not against reason but a bit beyond reason</vt:lpstr>
      <vt:lpstr>Dignität der jeweiligen Biografie </vt:lpstr>
      <vt:lpstr>Literatur</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helene.miklas</dc:creator>
  <cp:lastModifiedBy>helene.miklas</cp:lastModifiedBy>
  <cp:revision>120</cp:revision>
  <cp:lastPrinted>2016-11-02T16:19:26Z</cp:lastPrinted>
  <dcterms:created xsi:type="dcterms:W3CDTF">2016-10-20T10:46:41Z</dcterms:created>
  <dcterms:modified xsi:type="dcterms:W3CDTF">2016-11-05T14:20:02Z</dcterms:modified>
</cp:coreProperties>
</file>